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385" r:id="rId3"/>
    <p:sldId id="390" r:id="rId4"/>
    <p:sldId id="391" r:id="rId5"/>
    <p:sldId id="383" r:id="rId6"/>
    <p:sldId id="376" r:id="rId7"/>
    <p:sldId id="377" r:id="rId8"/>
    <p:sldId id="387" r:id="rId9"/>
    <p:sldId id="381" r:id="rId10"/>
    <p:sldId id="382" r:id="rId11"/>
    <p:sldId id="369" r:id="rId12"/>
    <p:sldId id="370" r:id="rId13"/>
    <p:sldId id="371" r:id="rId14"/>
    <p:sldId id="378" r:id="rId15"/>
    <p:sldId id="380" r:id="rId16"/>
    <p:sldId id="389" r:id="rId17"/>
    <p:sldId id="347" r:id="rId18"/>
    <p:sldId id="335" r:id="rId19"/>
    <p:sldId id="348" r:id="rId20"/>
    <p:sldId id="349" r:id="rId21"/>
    <p:sldId id="392" r:id="rId22"/>
    <p:sldId id="393" r:id="rId23"/>
    <p:sldId id="394" r:id="rId24"/>
    <p:sldId id="395" r:id="rId25"/>
    <p:sldId id="396" r:id="rId26"/>
    <p:sldId id="268" r:id="rId27"/>
    <p:sldId id="297" r:id="rId28"/>
    <p:sldId id="300" r:id="rId29"/>
    <p:sldId id="269" r:id="rId30"/>
    <p:sldId id="298" r:id="rId31"/>
    <p:sldId id="299" r:id="rId32"/>
    <p:sldId id="270" r:id="rId33"/>
    <p:sldId id="301" r:id="rId34"/>
    <p:sldId id="368" r:id="rId35"/>
    <p:sldId id="374" r:id="rId36"/>
    <p:sldId id="372" r:id="rId37"/>
    <p:sldId id="373" r:id="rId38"/>
    <p:sldId id="271" r:id="rId39"/>
    <p:sldId id="257" r:id="rId40"/>
    <p:sldId id="307" r:id="rId41"/>
    <p:sldId id="308" r:id="rId42"/>
    <p:sldId id="309" r:id="rId43"/>
    <p:sldId id="310" r:id="rId44"/>
    <p:sldId id="258" r:id="rId45"/>
    <p:sldId id="259" r:id="rId46"/>
    <p:sldId id="263" r:id="rId47"/>
    <p:sldId id="261" r:id="rId48"/>
    <p:sldId id="264" r:id="rId49"/>
    <p:sldId id="262" r:id="rId50"/>
    <p:sldId id="265" r:id="rId51"/>
    <p:sldId id="266" r:id="rId52"/>
    <p:sldId id="267" r:id="rId53"/>
    <p:sldId id="317" r:id="rId54"/>
    <p:sldId id="318" r:id="rId55"/>
    <p:sldId id="319" r:id="rId56"/>
    <p:sldId id="320" r:id="rId57"/>
    <p:sldId id="399" r:id="rId5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FAFE7-92E7-4DCC-9C9E-B43F337FBF31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D888D-3E5C-43B4-BFD7-2B4FED87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8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939AD-8A0D-4173-9C6A-BEF3CFB7982D}" type="slidenum">
              <a:rPr lang="en-GB" altLang="zh-TW" smtClean="0"/>
              <a:pPr>
                <a:defRPr/>
              </a:pPr>
              <a:t>8</a:t>
            </a:fld>
            <a:endParaRPr lang="en-GB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B4EB9-22FF-49FE-B554-D9D359AFDF88}" type="datetimeFigureOut">
              <a:rPr lang="zh-TW" altLang="en-US" smtClean="0"/>
              <a:pPr/>
              <a:t>2015/6/23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722E2-6B77-41DD-8274-0871D3DE1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399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B4EB9-22FF-49FE-B554-D9D359AFDF88}" type="datetimeFigureOut">
              <a:rPr lang="zh-TW" altLang="en-US" smtClean="0"/>
              <a:pPr/>
              <a:t>2015/6/23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722E2-6B77-41DD-8274-0871D3DE1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780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B4EB9-22FF-49FE-B554-D9D359AFDF88}" type="datetimeFigureOut">
              <a:rPr lang="zh-TW" altLang="en-US" smtClean="0"/>
              <a:pPr/>
              <a:t>2015/6/23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722E2-6B77-41DD-8274-0871D3DE1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617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B4EB9-22FF-49FE-B554-D9D359AFDF88}" type="datetimeFigureOut">
              <a:rPr lang="zh-TW" altLang="en-US" smtClean="0"/>
              <a:pPr/>
              <a:t>2015/6/23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722E2-6B77-41DD-8274-0871D3DE1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1670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B4EB9-22FF-49FE-B554-D9D359AFDF88}" type="datetimeFigureOut">
              <a:rPr lang="zh-TW" altLang="en-US" smtClean="0"/>
              <a:pPr/>
              <a:t>2015/6/23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722E2-6B77-41DD-8274-0871D3DE1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5573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標題及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B4EB9-22FF-49FE-B554-D9D359AFDF88}" type="datetimeFigureOut">
              <a:rPr lang="zh-TW" altLang="en-US" smtClean="0"/>
              <a:pPr/>
              <a:t>2015/6/23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722E2-6B77-41DD-8274-0871D3DE1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46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B4EB9-22FF-49FE-B554-D9D359AFDF88}" type="datetimeFigureOut">
              <a:rPr lang="zh-TW" altLang="en-US" smtClean="0"/>
              <a:pPr/>
              <a:t>2015/6/23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722E2-6B77-41DD-8274-0871D3DE1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099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B4EB9-22FF-49FE-B554-D9D359AFDF88}" type="datetimeFigureOut">
              <a:rPr lang="zh-TW" altLang="en-US" smtClean="0"/>
              <a:pPr/>
              <a:t>2015/6/23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722E2-6B77-41DD-8274-0871D3DE1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93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B4EB9-22FF-49FE-B554-D9D359AFDF88}" type="datetimeFigureOut">
              <a:rPr lang="zh-TW" altLang="en-US" smtClean="0"/>
              <a:pPr/>
              <a:t>2015/6/23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722E2-6B77-41DD-8274-0871D3DE1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4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B4EB9-22FF-49FE-B554-D9D359AFDF88}" type="datetimeFigureOut">
              <a:rPr lang="zh-TW" altLang="en-US" smtClean="0"/>
              <a:pPr/>
              <a:t>2015/6/23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722E2-6B77-41DD-8274-0871D3DE1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17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B4EB9-22FF-49FE-B554-D9D359AFDF88}" type="datetimeFigureOut">
              <a:rPr lang="zh-TW" altLang="en-US" smtClean="0"/>
              <a:pPr/>
              <a:t>2015/6/23</a:t>
            </a:fld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722E2-6B77-41DD-8274-0871D3DE1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401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B4EB9-22FF-49FE-B554-D9D359AFDF88}" type="datetimeFigureOut">
              <a:rPr lang="zh-TW" altLang="en-US" smtClean="0"/>
              <a:pPr/>
              <a:t>2015/6/23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722E2-6B77-41DD-8274-0871D3DE1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63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B4EB9-22FF-49FE-B554-D9D359AFDF88}" type="datetimeFigureOut">
              <a:rPr lang="zh-TW" altLang="en-US" smtClean="0"/>
              <a:pPr/>
              <a:t>2015/6/23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722E2-6B77-41DD-8274-0871D3DE1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313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B4EB9-22FF-49FE-B554-D9D359AFDF88}" type="datetimeFigureOut">
              <a:rPr lang="zh-TW" altLang="en-US" smtClean="0"/>
              <a:pPr/>
              <a:t>2015/6/23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722E2-6B77-41DD-8274-0871D3DE1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344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Garamond" pitchFamily="18" charset="0"/>
              </a:defRPr>
            </a:lvl1pPr>
          </a:lstStyle>
          <a:p>
            <a:fld id="{066B4EB9-22FF-49FE-B554-D9D359AFDF88}" type="datetimeFigureOut">
              <a:rPr lang="zh-TW" altLang="en-US" smtClean="0"/>
              <a:pPr/>
              <a:t>2015/6/23</a:t>
            </a:fld>
            <a:endParaRPr lang="zh-TW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Garamond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Garamond" pitchFamily="18" charset="0"/>
              </a:defRPr>
            </a:lvl1pPr>
          </a:lstStyle>
          <a:p>
            <a:fld id="{F70722E2-6B77-41DD-8274-0871D3DE1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3000">
          <a:solidFill>
            <a:schemeClr val="tx1"/>
          </a:solidFill>
          <a:latin typeface="+mn-lt"/>
          <a:ea typeface="新細明體" pitchFamily="18" charset="-120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kumimoji="1" sz="2600">
          <a:solidFill>
            <a:schemeClr val="tx1"/>
          </a:solidFill>
          <a:latin typeface="+mn-lt"/>
          <a:ea typeface="新細明體" pitchFamily="18" charset="-120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  <a:ea typeface="新細明體" pitchFamily="18" charset="-120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kumimoji="1" sz="2000">
          <a:solidFill>
            <a:schemeClr val="tx1"/>
          </a:solidFill>
          <a:latin typeface="+mn-lt"/>
          <a:ea typeface="新細明體" pitchFamily="18" charset="-120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新細明體" pitchFamily="18" charset="-120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Breast Cancer Risk Prediction Using Neural Networks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zh-TW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John Sum</a:t>
            </a:r>
          </a:p>
          <a:p>
            <a:pPr algn="l"/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Institute of Technology Management National Chung </a:t>
            </a:r>
            <a:r>
              <a:rPr lang="en-US" altLang="zh-TW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Hsing</a:t>
            </a:r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Serum Proteins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6592887" cy="426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95536" y="551723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J.L. </a:t>
            </a:r>
            <a:r>
              <a:rPr lang="en-US" dirty="0" err="1" smtClean="0"/>
              <a:t>Jesneck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, Do serum biomarkers really measure breast cancer, </a:t>
            </a:r>
            <a:r>
              <a:rPr lang="en-US" i="1" dirty="0" smtClean="0"/>
              <a:t>BMC Cancer</a:t>
            </a:r>
            <a:r>
              <a:rPr lang="en-US" dirty="0" smtClean="0"/>
              <a:t>, Vol.9(1), 164-2009.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1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Hemoglobin and Albumin Adducts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124744"/>
            <a:ext cx="671929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043608" y="565195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http://www.intechopen.com/source/html/41885/media/image11.png</a:t>
            </a:r>
          </a:p>
        </p:txBody>
      </p:sp>
    </p:spTree>
    <p:extLst>
      <p:ext uri="{BB962C8B-B14F-4D97-AF65-F5344CB8AC3E}">
        <p14:creationId xmlns:p14="http://schemas.microsoft.com/office/powerpoint/2010/main" val="34320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Hemoglobin and Albumin Adducts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Rappaport SM, Li H, </a:t>
            </a:r>
            <a:r>
              <a:rPr lang="en-US" dirty="0" err="1"/>
              <a:t>Grigoryan</a:t>
            </a:r>
            <a:r>
              <a:rPr lang="en-US" dirty="0"/>
              <a:t> H, Funk WE, Williams </a:t>
            </a:r>
            <a:r>
              <a:rPr lang="en-US" dirty="0" smtClean="0"/>
              <a:t>ER (2012). </a:t>
            </a:r>
            <a:r>
              <a:rPr lang="en-US" dirty="0" err="1" smtClean="0"/>
              <a:t>Adductomics</a:t>
            </a:r>
            <a:r>
              <a:rPr lang="en-US" dirty="0" smtClean="0"/>
              <a:t>: Characterizing exposures to reactive electrophiles, </a:t>
            </a:r>
            <a:r>
              <a:rPr lang="en-US" i="1" dirty="0" smtClean="0"/>
              <a:t>Toxicology Letters</a:t>
            </a:r>
            <a:r>
              <a:rPr lang="en-US" dirty="0" smtClean="0"/>
              <a:t>, 213(1) 83-90. </a:t>
            </a:r>
          </a:p>
          <a:p>
            <a:endParaRPr lang="en-US" dirty="0" smtClean="0"/>
          </a:p>
          <a:p>
            <a:r>
              <a:rPr lang="en-US" dirty="0" smtClean="0"/>
              <a:t>Hemoglobin</a:t>
            </a:r>
          </a:p>
          <a:p>
            <a:pPr lvl="1"/>
            <a:r>
              <a:rPr lang="en-US" dirty="0" smtClean="0"/>
              <a:t>Approximately 150 mg per ml of blood</a:t>
            </a:r>
          </a:p>
          <a:p>
            <a:pPr lvl="1"/>
            <a:r>
              <a:rPr lang="en-US" dirty="0" smtClean="0"/>
              <a:t>Half-life</a:t>
            </a:r>
            <a:r>
              <a:rPr lang="en-US" dirty="0"/>
              <a:t> </a:t>
            </a:r>
            <a:r>
              <a:rPr lang="en-US" dirty="0" smtClean="0"/>
              <a:t>is around 120 days</a:t>
            </a:r>
          </a:p>
          <a:p>
            <a:endParaRPr lang="en-US" dirty="0"/>
          </a:p>
          <a:p>
            <a:r>
              <a:rPr lang="en-US" dirty="0" smtClean="0"/>
              <a:t>Albumin</a:t>
            </a:r>
          </a:p>
          <a:p>
            <a:pPr lvl="1"/>
            <a:r>
              <a:rPr lang="en-US" dirty="0" smtClean="0"/>
              <a:t>Approximately 30 mg per ml of blood</a:t>
            </a:r>
          </a:p>
          <a:p>
            <a:pPr lvl="1"/>
            <a:r>
              <a:rPr lang="en-US" dirty="0" smtClean="0"/>
              <a:t>Half-life is around 20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Hemoglobin and Albumin Adducts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5661248"/>
            <a:ext cx="6696744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Dalton (Da): 1/12 of the mass of the nucleus of carbon 12</a:t>
            </a:r>
            <a:r>
              <a:rPr lang="en-US" sz="2000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95" y="980728"/>
            <a:ext cx="6737573" cy="472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05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TNM Staging System</a:t>
            </a:r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Primary Tumor (T)</a:t>
            </a:r>
          </a:p>
          <a:p>
            <a:pPr lvl="1"/>
            <a:r>
              <a:rPr lang="en-US" dirty="0"/>
              <a:t>TX: Primary tumor cannot be evaluated</a:t>
            </a:r>
          </a:p>
          <a:p>
            <a:pPr lvl="1"/>
            <a:r>
              <a:rPr lang="en-US" dirty="0"/>
              <a:t>T0: No evidence of primary tumor</a:t>
            </a:r>
          </a:p>
          <a:p>
            <a:pPr lvl="1"/>
            <a:r>
              <a:rPr lang="en-US" dirty="0"/>
              <a:t>Tis: Carcinoma in situ </a:t>
            </a:r>
            <a:r>
              <a:rPr lang="en-US" dirty="0" smtClean="0"/>
              <a:t>T1</a:t>
            </a:r>
            <a:r>
              <a:rPr lang="en-US" dirty="0"/>
              <a:t>, T2, T3, T4: Size and/or extent of the primary </a:t>
            </a:r>
            <a:r>
              <a:rPr lang="en-US" dirty="0" smtClean="0"/>
              <a:t>tumor</a:t>
            </a:r>
            <a:endParaRPr 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Regional Lymph Nodes (N)</a:t>
            </a:r>
          </a:p>
          <a:p>
            <a:pPr lvl="1"/>
            <a:r>
              <a:rPr lang="en-US" dirty="0"/>
              <a:t>NX: Regional lymph nodes cannot be evaluated</a:t>
            </a:r>
          </a:p>
          <a:p>
            <a:pPr lvl="1"/>
            <a:r>
              <a:rPr lang="en-US" dirty="0"/>
              <a:t>N0: No regional lymph node involvement</a:t>
            </a:r>
          </a:p>
          <a:p>
            <a:pPr lvl="1"/>
            <a:r>
              <a:rPr lang="en-US" dirty="0"/>
              <a:t>N1, N2, N3: </a:t>
            </a:r>
            <a:r>
              <a:rPr lang="en-US" dirty="0" smtClean="0"/>
              <a:t>Number of </a:t>
            </a:r>
            <a:r>
              <a:rPr lang="en-US" dirty="0"/>
              <a:t>regional lymph </a:t>
            </a:r>
            <a:r>
              <a:rPr lang="en-US" dirty="0" smtClean="0"/>
              <a:t>nodes involved.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5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TNM Staging System</a:t>
            </a:r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/>
          <a:lstStyle/>
          <a:p>
            <a:r>
              <a:rPr lang="en-US" dirty="0" smtClean="0"/>
              <a:t>Distant </a:t>
            </a:r>
            <a:r>
              <a:rPr lang="en-US" dirty="0"/>
              <a:t>Metastasis (M)</a:t>
            </a:r>
          </a:p>
          <a:p>
            <a:pPr lvl="1"/>
            <a:r>
              <a:rPr lang="en-US" dirty="0"/>
              <a:t>MX: Distant metastasis cannot be evaluated</a:t>
            </a:r>
          </a:p>
          <a:p>
            <a:pPr lvl="1"/>
            <a:r>
              <a:rPr lang="en-US" dirty="0"/>
              <a:t>M0: No distant metastasis</a:t>
            </a:r>
          </a:p>
          <a:p>
            <a:pPr lvl="1"/>
            <a:r>
              <a:rPr lang="en-US" dirty="0"/>
              <a:t>M1: Distant metastasis is present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827584" y="5189130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National Cancer Institute, USA</a:t>
            </a:r>
          </a:p>
          <a:p>
            <a:r>
              <a:rPr lang="en-US" sz="2000" dirty="0" smtClean="0"/>
              <a:t>http</a:t>
            </a:r>
            <a:r>
              <a:rPr lang="en-US" sz="2000" dirty="0"/>
              <a:t>://www.cancer.gov/about-cancer/diagnosis-staging/staging</a:t>
            </a:r>
          </a:p>
        </p:txBody>
      </p:sp>
    </p:spTree>
    <p:extLst>
      <p:ext uri="{BB962C8B-B14F-4D97-AF65-F5344CB8AC3E}">
        <p14:creationId xmlns:p14="http://schemas.microsoft.com/office/powerpoint/2010/main" val="23950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39874"/>
            <a:ext cx="6607259" cy="448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37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6192688" cy="395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39286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0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20" y="332656"/>
            <a:ext cx="733598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7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479955" cy="43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2601"/>
            <a:ext cx="6191923" cy="179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75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r>
              <a:rPr lang="en-US" dirty="0" smtClean="0"/>
              <a:t>Biomarkers</a:t>
            </a:r>
          </a:p>
          <a:p>
            <a:endParaRPr lang="en-US" dirty="0" smtClean="0"/>
          </a:p>
          <a:p>
            <a:r>
              <a:rPr lang="en-US" dirty="0" smtClean="0"/>
              <a:t>Multilayer perceptron</a:t>
            </a:r>
          </a:p>
          <a:p>
            <a:endParaRPr lang="en-US" dirty="0" smtClean="0"/>
          </a:p>
          <a:p>
            <a:r>
              <a:rPr lang="en-US" dirty="0" smtClean="0"/>
              <a:t>Preliminary results</a:t>
            </a:r>
          </a:p>
        </p:txBody>
      </p:sp>
    </p:spTree>
    <p:extLst>
      <p:ext uri="{BB962C8B-B14F-4D97-AF65-F5344CB8AC3E}">
        <p14:creationId xmlns:p14="http://schemas.microsoft.com/office/powerpoint/2010/main" val="409151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472608" cy="425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1210"/>
            <a:ext cx="6120680" cy="201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28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Multilayer Perceptron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8" y="1219572"/>
            <a:ext cx="4873724" cy="487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004048" y="1700808"/>
            <a:ext cx="35283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Once A fires, travels to all the terminals of the axon.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At each terminal, chemicals are released.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chemicals then go to the surface of the dendrite of B.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 electrical signal is generated at the dendrite of B. Its strength depends on the property of the synapse (contact point).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If the signal at the dendrite is large enough, B fires.</a:t>
            </a:r>
            <a:endParaRPr lang="en-US" dirty="0"/>
          </a:p>
        </p:txBody>
      </p:sp>
      <p:sp>
        <p:nvSpPr>
          <p:cNvPr id="4" name="矩形 3"/>
          <p:cNvSpPr/>
          <p:nvPr/>
        </p:nvSpPr>
        <p:spPr>
          <a:xfrm>
            <a:off x="827584" y="2728639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83210" y="1340768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180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Multilayer Perceptron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78595"/>
            <a:ext cx="4664845" cy="246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37" y="3743796"/>
            <a:ext cx="3000375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97" y="3764433"/>
            <a:ext cx="2963863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90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Multilayer Perceptron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3330"/>
            <a:ext cx="589597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508104" y="4133979"/>
            <a:ext cx="31683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MLP model: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No. of inputs.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No. of hidden neurons.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No. of output neurons.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Values of the weights.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Values of the thresholds</a:t>
            </a:r>
          </a:p>
        </p:txBody>
      </p:sp>
    </p:spTree>
    <p:extLst>
      <p:ext uri="{BB962C8B-B14F-4D97-AF65-F5344CB8AC3E}">
        <p14:creationId xmlns:p14="http://schemas.microsoft.com/office/powerpoint/2010/main" val="374980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Multilayer Perceptron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73572"/>
            <a:ext cx="6684518" cy="335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80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Multilayer Perceptron</a:t>
            </a:r>
          </a:p>
        </p:txBody>
      </p:sp>
      <p:sp>
        <p:nvSpPr>
          <p:cNvPr id="3" name="矩形 2"/>
          <p:cNvSpPr/>
          <p:nvPr/>
        </p:nvSpPr>
        <p:spPr>
          <a:xfrm>
            <a:off x="788757" y="2967335"/>
            <a:ext cx="75664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Please look at the blackboard!</a:t>
            </a:r>
            <a:endParaRPr lang="zh-TW" alt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306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P.H. Lin and Co-workers (2011)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59626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P.H. Lin and Co-workers (2013)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74" y="1756272"/>
            <a:ext cx="7234634" cy="347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8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2" y="1772816"/>
            <a:ext cx="8289542" cy="433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P.H. Lin and Co-workers 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052736"/>
            <a:ext cx="5256584" cy="508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P.H. Lin and Co-workers (2013)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7"/>
            <a:ext cx="4129385" cy="349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060848"/>
            <a:ext cx="4657541" cy="349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0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916832"/>
            <a:ext cx="7048500" cy="377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P.H. Lin and Co-workers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P.H. Lin and Co-workers (2014)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37" y="1614488"/>
            <a:ext cx="7078163" cy="455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73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P.H. Lin and Co-workers (2014)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72529"/>
            <a:ext cx="5904656" cy="49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Previous Works</a:t>
            </a:r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biomarker</a:t>
            </a:r>
          </a:p>
          <a:p>
            <a:pPr lvl="1"/>
            <a:r>
              <a:rPr lang="en-US" dirty="0" smtClean="0"/>
              <a:t>E2-2,3-Q-4-Hb, E2-2,3-Q-4-Alb, E2-3,4-Q-2-Alb alone are not able to differentiate healthy group and cancer group.</a:t>
            </a:r>
          </a:p>
          <a:p>
            <a:pPr lvl="1"/>
            <a:r>
              <a:rPr lang="en-US" dirty="0" smtClean="0"/>
              <a:t>E2-3,4-Q-2-Hb is able to do so. </a:t>
            </a:r>
          </a:p>
          <a:p>
            <a:pPr lvl="2"/>
            <a:r>
              <a:rPr lang="en-US" dirty="0" smtClean="0"/>
              <a:t>But, the gap between the healthy group and the cancer group is too small. </a:t>
            </a:r>
          </a:p>
          <a:p>
            <a:pPr lvl="2"/>
            <a:r>
              <a:rPr lang="en-US" dirty="0" smtClean="0"/>
              <a:t>This could be sensitive to </a:t>
            </a:r>
            <a:r>
              <a:rPr lang="en-US" dirty="0"/>
              <a:t>any erroneous </a:t>
            </a:r>
            <a:r>
              <a:rPr lang="en-US" dirty="0" smtClean="0"/>
              <a:t>data.</a:t>
            </a:r>
          </a:p>
        </p:txBody>
      </p:sp>
    </p:spTree>
    <p:extLst>
      <p:ext uri="{BB962C8B-B14F-4D97-AF65-F5344CB8AC3E}">
        <p14:creationId xmlns:p14="http://schemas.microsoft.com/office/powerpoint/2010/main" val="9354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Previous Works</a:t>
            </a:r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biomarkers</a:t>
            </a:r>
          </a:p>
          <a:p>
            <a:pPr lvl="1"/>
            <a:r>
              <a:rPr lang="en-US" dirty="0" smtClean="0"/>
              <a:t>Using E2-2,3-Q-4-Alb and E2-3,4-Q-2-Alb, it is not able to differentiate healthy group and cancer group.</a:t>
            </a:r>
          </a:p>
          <a:p>
            <a:pPr lvl="1"/>
            <a:r>
              <a:rPr lang="en-US" dirty="0" smtClean="0"/>
              <a:t>Using E2-2,3-Q-4-Hb and E2-3,4-Q-2-Hb, it is able to do so. </a:t>
            </a:r>
          </a:p>
          <a:p>
            <a:pPr lvl="2"/>
            <a:r>
              <a:rPr lang="en-US" dirty="0" smtClean="0"/>
              <a:t>But, the gap </a:t>
            </a:r>
            <a:r>
              <a:rPr lang="en-US" dirty="0"/>
              <a:t>between  healthy group and the cancer group is too small. </a:t>
            </a:r>
            <a:endParaRPr lang="en-US" dirty="0" smtClean="0"/>
          </a:p>
          <a:p>
            <a:pPr lvl="2"/>
            <a:r>
              <a:rPr lang="en-US" dirty="0" smtClean="0"/>
              <a:t>This </a:t>
            </a:r>
            <a:r>
              <a:rPr lang="en-US" dirty="0"/>
              <a:t>could be sensitive to any erroneous </a:t>
            </a:r>
            <a:r>
              <a:rPr lang="en-US" dirty="0" smtClean="0"/>
              <a:t>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Previous Works</a:t>
            </a:r>
            <a:endParaRPr 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77450"/>
            <a:ext cx="6264721" cy="5053476"/>
          </a:xfrm>
        </p:spPr>
      </p:pic>
    </p:spTree>
    <p:extLst>
      <p:ext uri="{BB962C8B-B14F-4D97-AF65-F5344CB8AC3E}">
        <p14:creationId xmlns:p14="http://schemas.microsoft.com/office/powerpoint/2010/main" val="20454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Previous Works</a:t>
            </a:r>
            <a:endParaRPr 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831657"/>
              </p:ext>
            </p:extLst>
          </p:nvPr>
        </p:nvGraphicFramePr>
        <p:xfrm>
          <a:off x="1259633" y="1484784"/>
          <a:ext cx="6552727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478"/>
                <a:gridCol w="1136697"/>
                <a:gridCol w="1157272"/>
                <a:gridCol w="1209734"/>
                <a:gridCol w="1310546"/>
              </a:tblGrid>
              <a:tr h="4032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Avg. </a:t>
                      </a:r>
                      <a:r>
                        <a:rPr lang="en-US" dirty="0" err="1" smtClean="0"/>
                        <a:t>pmol</a:t>
                      </a:r>
                      <a:r>
                        <a:rPr lang="en-US" smtClean="0"/>
                        <a:t>/g protein</a:t>
                      </a:r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Hemoglobin Adducts</a:t>
                      </a:r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Albumin Adducts</a:t>
                      </a:r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E2-3,4-Q</a:t>
                      </a:r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E2-2,3-Q</a:t>
                      </a:r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E2-3,4-Q</a:t>
                      </a:r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E2-2,3-Q</a:t>
                      </a:r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Healthy</a:t>
                      </a:r>
                      <a:r>
                        <a:rPr lang="en-US" baseline="0" dirty="0" smtClean="0"/>
                        <a:t> Control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296</a:t>
                      </a:r>
                      <a:endParaRPr lang="en-US" dirty="0"/>
                    </a:p>
                  </a:txBody>
                  <a:tcPr anchor="ctr"/>
                </a:tc>
              </a:tr>
              <a:tr h="6048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Cancer Patient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406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9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Previous Works</a:t>
            </a:r>
            <a:endParaRPr 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056451"/>
              </p:ext>
            </p:extLst>
          </p:nvPr>
        </p:nvGraphicFramePr>
        <p:xfrm>
          <a:off x="1259632" y="1484784"/>
          <a:ext cx="6552727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478"/>
                <a:gridCol w="1136697"/>
                <a:gridCol w="1157272"/>
                <a:gridCol w="1209734"/>
                <a:gridCol w="1310546"/>
              </a:tblGrid>
              <a:tr h="4032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Avg. </a:t>
                      </a:r>
                      <a:r>
                        <a:rPr lang="en-US" dirty="0" err="1" smtClean="0"/>
                        <a:t>pmol</a:t>
                      </a:r>
                      <a:r>
                        <a:rPr lang="en-US" dirty="0" smtClean="0"/>
                        <a:t>/ml</a:t>
                      </a:r>
                      <a:r>
                        <a:rPr lang="en-US" baseline="0" dirty="0" smtClean="0"/>
                        <a:t> blood</a:t>
                      </a:r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Hemoglobin Adducts</a:t>
                      </a:r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Albumin Adducts</a:t>
                      </a:r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E2-3,4-Q</a:t>
                      </a:r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E2-2,3-Q</a:t>
                      </a:r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E2-3,4-Q</a:t>
                      </a:r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E2-2,3-Q</a:t>
                      </a:r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6048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Healthy</a:t>
                      </a:r>
                      <a:r>
                        <a:rPr lang="en-US" baseline="0" dirty="0" smtClean="0"/>
                        <a:t> Control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8.88</a:t>
                      </a:r>
                      <a:endParaRPr lang="en-US" dirty="0"/>
                    </a:p>
                  </a:txBody>
                  <a:tcPr anchor="ctr"/>
                </a:tc>
              </a:tr>
              <a:tr h="6048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Cancer Patient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144.7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73.05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20.91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12.18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7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Breast Cancer Risk Prediction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Using E2-2,3-Q-4-S-Hb and E2-3,4-Q-2-S-Hb as biomarkers, we are able to differentiate the healthy group and the cancer group.</a:t>
            </a:r>
          </a:p>
          <a:p>
            <a:r>
              <a:rPr lang="en-US" altLang="zh-TW" dirty="0" smtClean="0"/>
              <a:t>However, </a:t>
            </a:r>
          </a:p>
          <a:p>
            <a:pPr lvl="1"/>
            <a:r>
              <a:rPr lang="en-US" altLang="zh-TW" dirty="0" smtClean="0"/>
              <a:t>we can see that the boundaries of two groups are still very close.</a:t>
            </a:r>
            <a:r>
              <a:rPr lang="zh-TW" altLang="en-US" dirty="0"/>
              <a:t> </a:t>
            </a:r>
            <a:r>
              <a:rPr lang="en-US" altLang="zh-TW" dirty="0" smtClean="0"/>
              <a:t>The classification could thus be sensitivity to any erroneous data.</a:t>
            </a:r>
          </a:p>
          <a:p>
            <a:r>
              <a:rPr lang="en-US" altLang="zh-TW" dirty="0" smtClean="0"/>
              <a:t>Question: </a:t>
            </a:r>
          </a:p>
          <a:p>
            <a:pPr lvl="1"/>
            <a:r>
              <a:rPr lang="en-US" altLang="zh-TW" dirty="0" smtClean="0"/>
              <a:t>Is it possible to improve the robustness of the classification?</a:t>
            </a:r>
          </a:p>
          <a:p>
            <a:r>
              <a:rPr lang="en-US" altLang="zh-TW" dirty="0" smtClean="0"/>
              <a:t>Idea: </a:t>
            </a:r>
          </a:p>
          <a:p>
            <a:pPr lvl="1"/>
            <a:r>
              <a:rPr lang="en-US" altLang="zh-TW" dirty="0" smtClean="0"/>
              <a:t>Using multiple biomarkers</a:t>
            </a:r>
          </a:p>
          <a:p>
            <a:pPr lvl="1"/>
            <a:r>
              <a:rPr lang="en-US" altLang="zh-TW" dirty="0" smtClean="0"/>
              <a:t>Using nonlinear decision boundary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Breast Cancer Risk Prediction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Risk prediction is a classification problem</a:t>
            </a:r>
          </a:p>
          <a:p>
            <a:r>
              <a:rPr lang="en-US" altLang="zh-TW" dirty="0" smtClean="0"/>
              <a:t>Models</a:t>
            </a:r>
          </a:p>
          <a:p>
            <a:pPr lvl="1"/>
            <a:r>
              <a:rPr lang="en-US" altLang="zh-TW" dirty="0" smtClean="0"/>
              <a:t>Linear logistic regression</a:t>
            </a:r>
          </a:p>
          <a:p>
            <a:pPr lvl="1"/>
            <a:r>
              <a:rPr lang="en-US" altLang="zh-TW" dirty="0" smtClean="0"/>
              <a:t>Nonlinear logistic regression, i.e. multilayer </a:t>
            </a:r>
            <a:r>
              <a:rPr lang="en-US" altLang="zh-TW" dirty="0" err="1" smtClean="0"/>
              <a:t>perceptron</a:t>
            </a:r>
            <a:r>
              <a:rPr lang="en-US" altLang="zh-TW" dirty="0" smtClean="0"/>
              <a:t> (MLP)</a:t>
            </a:r>
          </a:p>
          <a:p>
            <a:r>
              <a:rPr lang="en-US" altLang="zh-TW" dirty="0" smtClean="0"/>
              <a:t>Improvement</a:t>
            </a:r>
          </a:p>
          <a:p>
            <a:pPr lvl="1"/>
            <a:r>
              <a:rPr lang="en-US" altLang="zh-TW" dirty="0"/>
              <a:t>A</a:t>
            </a:r>
            <a:r>
              <a:rPr lang="en-US" altLang="zh-TW" dirty="0" smtClean="0"/>
              <a:t>ccuracy</a:t>
            </a:r>
          </a:p>
          <a:p>
            <a:pPr lvl="1"/>
            <a:r>
              <a:rPr lang="en-US" altLang="zh-TW" dirty="0"/>
              <a:t>R</a:t>
            </a:r>
            <a:r>
              <a:rPr lang="en-US" altLang="zh-TW" dirty="0" smtClean="0"/>
              <a:t>obustness</a:t>
            </a:r>
          </a:p>
          <a:p>
            <a:r>
              <a:rPr lang="en-US" altLang="zh-TW" dirty="0" smtClean="0"/>
              <a:t>Minimum number of biomarkers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72" y="1196752"/>
            <a:ext cx="6258272" cy="469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4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332656"/>
            <a:ext cx="5689054" cy="578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5605506" cy="571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Age Below or Equal 50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1115616" y="1196752"/>
            <a:ext cx="6781800" cy="4896544"/>
            <a:chOff x="1181100" y="1484784"/>
            <a:chExt cx="6781800" cy="489654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1100" y="1484784"/>
              <a:ext cx="6781800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3933403"/>
              <a:ext cx="2228850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19872" y="3933056"/>
              <a:ext cx="4524375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All Ages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1187624" y="1196752"/>
            <a:ext cx="6737573" cy="4867622"/>
            <a:chOff x="1187624" y="1484784"/>
            <a:chExt cx="6737573" cy="486762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1484784"/>
              <a:ext cx="6734175" cy="241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0547" y="3933056"/>
              <a:ext cx="2219325" cy="241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19872" y="3918545"/>
              <a:ext cx="4505325" cy="239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Idea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Given a set of N samples from both healthy and cancer females, (x1, y1), (x2,y2), …, (</a:t>
            </a:r>
            <a:r>
              <a:rPr lang="en-US" altLang="zh-TW" dirty="0" err="1" smtClean="0"/>
              <a:t>xN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yN</a:t>
            </a:r>
            <a:r>
              <a:rPr lang="en-US" altLang="zh-TW" dirty="0" smtClean="0"/>
              <a:t>), where </a:t>
            </a:r>
            <a:r>
              <a:rPr lang="en-US" altLang="zh-TW" dirty="0" err="1" smtClean="0"/>
              <a:t>xk</a:t>
            </a:r>
            <a:r>
              <a:rPr lang="en-US" altLang="zh-TW" dirty="0" smtClean="0"/>
              <a:t> is a vector.  For k = 1, …, N, </a:t>
            </a:r>
          </a:p>
          <a:p>
            <a:pPr lvl="1"/>
            <a:r>
              <a:rPr lang="en-US" altLang="zh-TW" dirty="0"/>
              <a:t>e</a:t>
            </a:r>
            <a:r>
              <a:rPr lang="en-US" altLang="zh-TW" dirty="0" smtClean="0"/>
              <a:t>lements in </a:t>
            </a:r>
            <a:r>
              <a:rPr lang="en-US" altLang="zh-TW" dirty="0" err="1" smtClean="0"/>
              <a:t>xk</a:t>
            </a:r>
            <a:r>
              <a:rPr lang="en-US" altLang="zh-TW" dirty="0" smtClean="0"/>
              <a:t> correspond to the value of a biomarker,</a:t>
            </a:r>
          </a:p>
          <a:p>
            <a:pPr lvl="1"/>
            <a:r>
              <a:rPr lang="en-US" altLang="zh-TW" dirty="0" err="1" smtClean="0"/>
              <a:t>yk</a:t>
            </a:r>
            <a:r>
              <a:rPr lang="en-US" altLang="zh-TW" dirty="0" smtClean="0"/>
              <a:t> = 0 if the female is a healthy person, and</a:t>
            </a:r>
          </a:p>
          <a:p>
            <a:pPr lvl="1"/>
            <a:r>
              <a:rPr lang="en-US" altLang="zh-TW" dirty="0" err="1"/>
              <a:t>y</a:t>
            </a:r>
            <a:r>
              <a:rPr lang="en-US" altLang="zh-TW" dirty="0" err="1" smtClean="0"/>
              <a:t>k</a:t>
            </a:r>
            <a:r>
              <a:rPr lang="en-US" altLang="zh-TW" dirty="0" smtClean="0"/>
              <a:t> = 1 if the female has cancer.</a:t>
            </a:r>
          </a:p>
          <a:p>
            <a:r>
              <a:rPr lang="en-US" altLang="zh-TW" dirty="0" smtClean="0"/>
              <a:t>Given a model f(</a:t>
            </a:r>
            <a:r>
              <a:rPr lang="en-US" altLang="zh-TW" dirty="0" err="1" smtClean="0"/>
              <a:t>x,w</a:t>
            </a:r>
            <a:r>
              <a:rPr lang="en-US" altLang="zh-TW" dirty="0" smtClean="0"/>
              <a:t>), where w is the parametric vector.</a:t>
            </a:r>
          </a:p>
          <a:p>
            <a:pPr lvl="1"/>
            <a:r>
              <a:rPr lang="en-US" altLang="zh-TW" dirty="0" smtClean="0"/>
              <a:t>Linear logistic regression model</a:t>
            </a:r>
          </a:p>
          <a:p>
            <a:pPr lvl="1"/>
            <a:r>
              <a:rPr lang="en-US" altLang="zh-TW" dirty="0" smtClean="0"/>
              <a:t>Multilayer </a:t>
            </a:r>
            <a:r>
              <a:rPr lang="en-US" altLang="zh-TW" dirty="0" err="1" smtClean="0"/>
              <a:t>perceptron</a:t>
            </a:r>
            <a:endParaRPr lang="en-US" altLang="zh-TW" dirty="0" smtClean="0"/>
          </a:p>
          <a:p>
            <a:r>
              <a:rPr lang="en-US" altLang="zh-TW" dirty="0" smtClean="0"/>
              <a:t>The output of these </a:t>
            </a:r>
            <a:r>
              <a:rPr lang="en-US" altLang="zh-TW" dirty="0" smtClean="0"/>
              <a:t>models </a:t>
            </a:r>
            <a:r>
              <a:rPr lang="en-US" altLang="zh-TW" dirty="0" smtClean="0"/>
              <a:t>could be treated as the probability that a female will have cancer </a:t>
            </a:r>
            <a:r>
              <a:rPr lang="en-US" altLang="zh-TW" dirty="0" smtClean="0"/>
              <a:t>for a</a:t>
            </a:r>
            <a:r>
              <a:rPr lang="en-US" altLang="zh-TW" dirty="0"/>
              <a:t>n</a:t>
            </a:r>
            <a:r>
              <a:rPr lang="en-US" altLang="zh-TW" dirty="0" smtClean="0"/>
              <a:t> </a:t>
            </a:r>
            <a:r>
              <a:rPr lang="en-US" altLang="zh-TW" dirty="0" smtClean="0"/>
              <a:t>input </a:t>
            </a:r>
            <a:r>
              <a:rPr lang="en-US" altLang="zh-TW" dirty="0" smtClean="0"/>
              <a:t>x.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Idea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Problem: To find w for the model f(</a:t>
            </a:r>
            <a:r>
              <a:rPr lang="en-US" altLang="zh-TW" dirty="0" err="1" smtClean="0"/>
              <a:t>x,w</a:t>
            </a:r>
            <a:r>
              <a:rPr lang="en-US" altLang="zh-TW" dirty="0" smtClean="0"/>
              <a:t>) such that f(</a:t>
            </a:r>
            <a:r>
              <a:rPr lang="en-US" altLang="zh-TW" dirty="0" err="1" smtClean="0"/>
              <a:t>x,w</a:t>
            </a:r>
            <a:r>
              <a:rPr lang="en-US" altLang="zh-TW" dirty="0" smtClean="0"/>
              <a:t>) can predict the risk.</a:t>
            </a:r>
          </a:p>
          <a:p>
            <a:r>
              <a:rPr lang="en-US" altLang="zh-TW"/>
              <a:t>D</a:t>
            </a:r>
            <a:r>
              <a:rPr lang="en-US" altLang="zh-TW" smtClean="0"/>
              <a:t>ecision boundary: f(</a:t>
            </a:r>
            <a:r>
              <a:rPr lang="en-US" altLang="zh-TW" dirty="0" err="1" smtClean="0"/>
              <a:t>x,w</a:t>
            </a:r>
            <a:r>
              <a:rPr lang="en-US" altLang="zh-TW" dirty="0" smtClean="0"/>
              <a:t>) = 0.5.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400 samples</a:t>
            </a:r>
          </a:p>
          <a:p>
            <a:pPr lvl="1"/>
            <a:r>
              <a:rPr lang="en-US" altLang="zh-TW" dirty="0" smtClean="0"/>
              <a:t>200 training samples</a:t>
            </a:r>
          </a:p>
          <a:p>
            <a:pPr lvl="1"/>
            <a:r>
              <a:rPr lang="en-US" altLang="zh-TW" dirty="0" smtClean="0"/>
              <a:t>200 testing samples</a:t>
            </a:r>
          </a:p>
          <a:p>
            <a:r>
              <a:rPr lang="en-US" altLang="zh-TW" dirty="0" smtClean="0"/>
              <a:t>MLP</a:t>
            </a:r>
          </a:p>
          <a:p>
            <a:pPr lvl="1"/>
            <a:r>
              <a:rPr lang="en-US" altLang="zh-TW" dirty="0"/>
              <a:t>3</a:t>
            </a:r>
            <a:r>
              <a:rPr lang="en-US" altLang="zh-TW" dirty="0" smtClean="0"/>
              <a:t> </a:t>
            </a:r>
            <a:r>
              <a:rPr lang="en-US" altLang="zh-TW" dirty="0"/>
              <a:t>i</a:t>
            </a:r>
            <a:r>
              <a:rPr lang="en-US" altLang="zh-TW" dirty="0" smtClean="0"/>
              <a:t>nput nodes, 10 hidden nodes, 1 output node</a:t>
            </a:r>
          </a:p>
          <a:p>
            <a:pPr lvl="1"/>
            <a:r>
              <a:rPr lang="en-US" altLang="zh-TW" dirty="0" smtClean="0"/>
              <a:t>2,500,000 training steps</a:t>
            </a:r>
          </a:p>
          <a:p>
            <a:pPr lvl="1"/>
            <a:r>
              <a:rPr lang="en-US" altLang="zh-TW" dirty="0" smtClean="0"/>
              <a:t>Learning rate 0.1</a:t>
            </a:r>
          </a:p>
          <a:p>
            <a:pPr lvl="1"/>
            <a:r>
              <a:rPr lang="en-US" altLang="zh-TW" dirty="0" smtClean="0"/>
              <a:t>Weight decay 0.0001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pic>
        <p:nvPicPr>
          <p:cNvPr id="4" name="內容版面配置區 3" descr="canc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2355" y="1600200"/>
            <a:ext cx="6039290" cy="4530725"/>
          </a:xfrm>
        </p:spPr>
      </p:pic>
      <p:sp>
        <p:nvSpPr>
          <p:cNvPr id="5" name="矩形 4"/>
          <p:cNvSpPr/>
          <p:nvPr/>
        </p:nvSpPr>
        <p:spPr>
          <a:xfrm>
            <a:off x="3272798" y="6165304"/>
            <a:ext cx="25984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Training Samples</a:t>
            </a:r>
            <a:endParaRPr lang="zh-TW" altLang="en-US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pic>
        <p:nvPicPr>
          <p:cNvPr id="4" name="內容版面配置區 3" descr="weigh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2355" y="1600200"/>
            <a:ext cx="6039290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pic>
        <p:nvPicPr>
          <p:cNvPr id="4" name="內容版面配置區 3" descr="ris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2355" y="1600200"/>
            <a:ext cx="6039290" cy="4530725"/>
          </a:xfrm>
        </p:spPr>
      </p:pic>
      <p:sp>
        <p:nvSpPr>
          <p:cNvPr id="5" name="矩形 4"/>
          <p:cNvSpPr/>
          <p:nvPr/>
        </p:nvSpPr>
        <p:spPr>
          <a:xfrm>
            <a:off x="2652244" y="6165304"/>
            <a:ext cx="38395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Risk function: f(x1,x2,0,w)</a:t>
            </a:r>
            <a:endParaRPr lang="zh-TW" altLang="en-US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2724"/>
            <a:ext cx="7515908" cy="446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5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Selection of Weight Decay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By cross validation, i.e. the testing error (not by the training error)</a:t>
            </a:r>
          </a:p>
          <a:p>
            <a:r>
              <a:rPr lang="en-US" altLang="zh-TW" dirty="0" smtClean="0"/>
              <a:t>Testing error is an indication of the prediction error, i.e. goodness of fit</a:t>
            </a:r>
          </a:p>
          <a:p>
            <a:r>
              <a:rPr lang="en-US" altLang="zh-TW" dirty="0" smtClean="0"/>
              <a:t>Mean prediction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Testing of Significances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Parameters</a:t>
            </a:r>
          </a:p>
          <a:p>
            <a:pPr lvl="1"/>
            <a:r>
              <a:rPr lang="en-US" altLang="zh-TW" dirty="0" smtClean="0"/>
              <a:t>Leave one out cross validation (simulation based)</a:t>
            </a:r>
          </a:p>
          <a:p>
            <a:pPr lvl="1"/>
            <a:r>
              <a:rPr lang="en-US" altLang="zh-TW" dirty="0" smtClean="0"/>
              <a:t>Fisher information matrix (numerical method)</a:t>
            </a:r>
          </a:p>
          <a:p>
            <a:r>
              <a:rPr lang="en-US" altLang="zh-TW" dirty="0" smtClean="0"/>
              <a:t>Model</a:t>
            </a:r>
          </a:p>
          <a:p>
            <a:pPr lvl="1"/>
            <a:r>
              <a:rPr lang="en-US" altLang="zh-TW" dirty="0" smtClean="0"/>
              <a:t>Cross validation (i.e. </a:t>
            </a:r>
            <a:r>
              <a:rPr lang="en-US" altLang="zh-TW" smtClean="0"/>
              <a:t>testing dataset)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Mean prediction error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Anticipated Contributions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By setting f(</a:t>
            </a:r>
            <a:r>
              <a:rPr lang="en-US" altLang="zh-TW" dirty="0" err="1" smtClean="0"/>
              <a:t>x,w</a:t>
            </a:r>
            <a:r>
              <a:rPr lang="en-US" altLang="zh-TW" dirty="0" smtClean="0"/>
              <a:t>) = 0.5 to get the decision boundary for identifying low risk and high risk female.</a:t>
            </a:r>
          </a:p>
          <a:p>
            <a:r>
              <a:rPr lang="en-US" altLang="zh-TW" dirty="0" smtClean="0"/>
              <a:t>Using the model output to predict the risk of a female who might have cancer.</a:t>
            </a:r>
          </a:p>
          <a:p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422 </a:t>
            </a:r>
            <a:r>
              <a:rPr lang="en-US" altLang="zh-TW" dirty="0" err="1" smtClean="0"/>
              <a:t>Hb</a:t>
            </a:r>
            <a:r>
              <a:rPr lang="en-US" altLang="zh-TW" dirty="0" smtClean="0"/>
              <a:t> with 422 Alb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449" y="1484784"/>
            <a:ext cx="4953623" cy="482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5364088" y="1484784"/>
            <a:ext cx="35283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MLP Model</a:t>
            </a:r>
          </a:p>
          <a:p>
            <a:pPr lvl="1"/>
            <a:r>
              <a:rPr lang="en-US" altLang="zh-TW" dirty="0" smtClean="0"/>
              <a:t>Input units: 2</a:t>
            </a:r>
          </a:p>
          <a:p>
            <a:pPr lvl="1"/>
            <a:r>
              <a:rPr lang="en-US" altLang="zh-TW" dirty="0" smtClean="0"/>
              <a:t>Hidden units: 10</a:t>
            </a:r>
          </a:p>
          <a:p>
            <a:pPr lvl="1"/>
            <a:r>
              <a:rPr lang="en-US" altLang="zh-TW" dirty="0" smtClean="0"/>
              <a:t>Output unit: 1</a:t>
            </a:r>
          </a:p>
          <a:p>
            <a:pPr lvl="1"/>
            <a:r>
              <a:rPr lang="en-US" altLang="zh-TW" dirty="0" smtClean="0"/>
              <a:t>Weight decay factor: 0.0001</a:t>
            </a:r>
          </a:p>
          <a:p>
            <a:pPr lvl="1"/>
            <a:r>
              <a:rPr lang="en-US" altLang="zh-TW" dirty="0" smtClean="0"/>
              <a:t>Training steps: 100000</a:t>
            </a:r>
          </a:p>
          <a:p>
            <a:endParaRPr lang="en-US" altLang="zh-TW" dirty="0" smtClean="0"/>
          </a:p>
          <a:p>
            <a:r>
              <a:rPr lang="en-US" altLang="zh-TW" b="1" dirty="0" smtClean="0"/>
              <a:t>Inputs: </a:t>
            </a:r>
          </a:p>
          <a:p>
            <a:pPr lvl="1"/>
            <a:r>
              <a:rPr lang="en-US" altLang="zh-TW" dirty="0" smtClean="0"/>
              <a:t>Concentrations of E2-3,4-Q-Hb and E2-3,4-Q-Alb in natural logarithm scale</a:t>
            </a:r>
          </a:p>
          <a:p>
            <a:endParaRPr lang="en-US" altLang="zh-TW" dirty="0" smtClean="0"/>
          </a:p>
          <a:p>
            <a:r>
              <a:rPr lang="en-US" altLang="zh-TW" b="1" dirty="0" smtClean="0"/>
              <a:t>Output: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 smtClean="0"/>
              <a:t>Risk prediction, [0 1].</a:t>
            </a:r>
          </a:p>
          <a:p>
            <a:pPr lvl="1"/>
            <a:endParaRPr lang="en-US" altLang="zh-TW" dirty="0" smtClean="0"/>
          </a:p>
          <a:p>
            <a:r>
              <a:rPr lang="en-US" altLang="zh-TW" b="1" dirty="0" smtClean="0"/>
              <a:t>Samples:</a:t>
            </a:r>
          </a:p>
          <a:p>
            <a:pPr lvl="1"/>
            <a:r>
              <a:rPr lang="en-US" altLang="zh-TW" dirty="0" smtClean="0"/>
              <a:t>Age below or equal to 50.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422 </a:t>
            </a:r>
            <a:r>
              <a:rPr lang="en-US" altLang="zh-TW" dirty="0" err="1" smtClean="0"/>
              <a:t>Hb</a:t>
            </a:r>
            <a:r>
              <a:rPr lang="en-US" altLang="zh-TW" dirty="0" smtClean="0"/>
              <a:t> with 422 Alb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8958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5580112" y="2017871"/>
            <a:ext cx="3240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Red dots: </a:t>
            </a:r>
          </a:p>
          <a:p>
            <a:pPr lvl="1"/>
            <a:r>
              <a:rPr lang="en-US" altLang="zh-TW" dirty="0" smtClean="0"/>
              <a:t>Healthy control group.</a:t>
            </a:r>
          </a:p>
          <a:p>
            <a:endParaRPr lang="en-US" altLang="zh-TW" dirty="0" smtClean="0"/>
          </a:p>
          <a:p>
            <a:r>
              <a:rPr lang="en-US" altLang="zh-TW" b="1" dirty="0" smtClean="0"/>
              <a:t>Blue dots: </a:t>
            </a:r>
          </a:p>
          <a:p>
            <a:pPr lvl="1"/>
            <a:r>
              <a:rPr lang="en-US" altLang="zh-TW" dirty="0" smtClean="0"/>
              <a:t>Cancer patients group</a:t>
            </a:r>
          </a:p>
          <a:p>
            <a:endParaRPr lang="en-US" altLang="zh-TW" dirty="0" smtClean="0"/>
          </a:p>
          <a:p>
            <a:r>
              <a:rPr lang="en-US" altLang="zh-TW" b="1" dirty="0" smtClean="0"/>
              <a:t>Contour lines:</a:t>
            </a:r>
          </a:p>
          <a:p>
            <a:pPr lvl="1"/>
            <a:r>
              <a:rPr lang="en-US" altLang="zh-TW" dirty="0" smtClean="0"/>
              <a:t> From left to right, correspond to the risk factors 0.1, 0.2, 0.3, 0.4, 0.5, 0.6, 0.7, 0.8 and 0.9.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422 </a:t>
            </a:r>
            <a:r>
              <a:rPr lang="en-US" altLang="zh-TW" dirty="0" err="1" smtClean="0"/>
              <a:t>Hb</a:t>
            </a:r>
            <a:r>
              <a:rPr lang="en-US" altLang="zh-TW" dirty="0" smtClean="0"/>
              <a:t> with 224 </a:t>
            </a:r>
            <a:r>
              <a:rPr lang="en-US" altLang="zh-TW" dirty="0" err="1" smtClean="0"/>
              <a:t>Hb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364088" y="1484784"/>
            <a:ext cx="35283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MLP Model</a:t>
            </a:r>
          </a:p>
          <a:p>
            <a:pPr lvl="1"/>
            <a:r>
              <a:rPr lang="en-US" altLang="zh-TW" dirty="0" smtClean="0"/>
              <a:t>Input units: 2</a:t>
            </a:r>
          </a:p>
          <a:p>
            <a:pPr lvl="1"/>
            <a:r>
              <a:rPr lang="en-US" altLang="zh-TW" dirty="0" smtClean="0"/>
              <a:t>Hidden units: 10</a:t>
            </a:r>
          </a:p>
          <a:p>
            <a:pPr lvl="1"/>
            <a:r>
              <a:rPr lang="en-US" altLang="zh-TW" dirty="0" smtClean="0"/>
              <a:t>Output unit: 1</a:t>
            </a:r>
          </a:p>
          <a:p>
            <a:pPr lvl="1"/>
            <a:r>
              <a:rPr lang="en-US" altLang="zh-TW" dirty="0" smtClean="0"/>
              <a:t>Weight decay factor: 0.0001</a:t>
            </a:r>
          </a:p>
          <a:p>
            <a:pPr lvl="1"/>
            <a:r>
              <a:rPr lang="en-US" altLang="zh-TW" dirty="0" smtClean="0"/>
              <a:t>Training steps: 100000</a:t>
            </a:r>
          </a:p>
          <a:p>
            <a:endParaRPr lang="en-US" altLang="zh-TW" dirty="0" smtClean="0"/>
          </a:p>
          <a:p>
            <a:r>
              <a:rPr lang="en-US" altLang="zh-TW" b="1" dirty="0" smtClean="0"/>
              <a:t>Inputs: </a:t>
            </a:r>
          </a:p>
          <a:p>
            <a:pPr lvl="1"/>
            <a:r>
              <a:rPr lang="en-US" altLang="zh-TW" dirty="0" smtClean="0"/>
              <a:t>Concentrations of E2-3,4-Q-Hb and E2-2,3-Q-Hb in natural logarithm scale</a:t>
            </a:r>
          </a:p>
          <a:p>
            <a:endParaRPr lang="en-US" altLang="zh-TW" dirty="0" smtClean="0"/>
          </a:p>
          <a:p>
            <a:r>
              <a:rPr lang="en-US" altLang="zh-TW" b="1" dirty="0" smtClean="0"/>
              <a:t>Output: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 smtClean="0"/>
              <a:t>Risk prediction, [0 1].</a:t>
            </a:r>
          </a:p>
          <a:p>
            <a:pPr lvl="1"/>
            <a:endParaRPr lang="en-US" altLang="zh-TW" dirty="0" smtClean="0"/>
          </a:p>
          <a:p>
            <a:r>
              <a:rPr lang="en-US" altLang="zh-TW" b="1" dirty="0" smtClean="0"/>
              <a:t>Samples:</a:t>
            </a:r>
          </a:p>
          <a:p>
            <a:pPr lvl="1"/>
            <a:r>
              <a:rPr lang="en-US" altLang="zh-TW" dirty="0" smtClean="0"/>
              <a:t>Age below or equal to 50.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7148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422 </a:t>
            </a:r>
            <a:r>
              <a:rPr lang="en-US" altLang="zh-TW" dirty="0" err="1" smtClean="0"/>
              <a:t>Hb</a:t>
            </a:r>
            <a:r>
              <a:rPr lang="en-US" altLang="zh-TW" dirty="0" smtClean="0"/>
              <a:t> with 224 </a:t>
            </a:r>
            <a:r>
              <a:rPr lang="en-US" altLang="zh-TW" dirty="0" err="1" smtClean="0"/>
              <a:t>Hb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580112" y="2017871"/>
            <a:ext cx="3240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Red dots: </a:t>
            </a:r>
          </a:p>
          <a:p>
            <a:pPr lvl="1"/>
            <a:r>
              <a:rPr lang="en-US" altLang="zh-TW" dirty="0" smtClean="0"/>
              <a:t>Healthy control group.</a:t>
            </a:r>
          </a:p>
          <a:p>
            <a:endParaRPr lang="en-US" altLang="zh-TW" dirty="0" smtClean="0"/>
          </a:p>
          <a:p>
            <a:r>
              <a:rPr lang="en-US" altLang="zh-TW" b="1" dirty="0" smtClean="0"/>
              <a:t>Blue dots: </a:t>
            </a:r>
          </a:p>
          <a:p>
            <a:pPr lvl="1"/>
            <a:r>
              <a:rPr lang="en-US" altLang="zh-TW" dirty="0" smtClean="0"/>
              <a:t>Cancer patients group</a:t>
            </a:r>
          </a:p>
          <a:p>
            <a:endParaRPr lang="en-US" altLang="zh-TW" dirty="0" smtClean="0"/>
          </a:p>
          <a:p>
            <a:r>
              <a:rPr lang="en-US" altLang="zh-TW" b="1" dirty="0" smtClean="0"/>
              <a:t>Contour lines:</a:t>
            </a:r>
          </a:p>
          <a:p>
            <a:pPr lvl="1"/>
            <a:r>
              <a:rPr lang="en-US" altLang="zh-TW" dirty="0" smtClean="0"/>
              <a:t> From left to right, correspond to the risk factors 0.1, 0.2, 0.3, 0.4, 0.5, 0.6, 0.7, 0.8 and 0.9.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91605"/>
            <a:ext cx="45815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5655" y="2420888"/>
            <a:ext cx="655272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Further Enquires: pfsum@nchu.edu.tw</a:t>
            </a:r>
            <a:endParaRPr lang="zh-TW" alt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27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40" y="1535013"/>
            <a:ext cx="2226560" cy="174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663950" cy="436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43815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Mammogram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35013"/>
            <a:ext cx="1738577" cy="198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25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144167"/>
            <a:ext cx="7762875" cy="402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648"/>
            <a:ext cx="8205787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8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dirty="0" smtClean="0"/>
              <a:t>Biomarkers</a:t>
            </a:r>
            <a:endParaRPr 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611560" y="1196752"/>
            <a:ext cx="7914872" cy="4830233"/>
            <a:chOff x="611560" y="1196752"/>
            <a:chExt cx="7914872" cy="4830233"/>
          </a:xfrm>
        </p:grpSpPr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1922163" y="2313646"/>
              <a:ext cx="4476272" cy="44753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91431" tIns="45716" rIns="91431" bIns="45716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TW" sz="24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Reactive metabolites</a:t>
              </a: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1887735" y="3332030"/>
              <a:ext cx="1880680" cy="44753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91431" tIns="45716" rIns="91431" bIns="45716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TW" sz="24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DNA </a:t>
              </a:r>
              <a:r>
                <a:rPr lang="en-US" altLang="zh-TW" sz="2400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adducts</a:t>
              </a:r>
              <a:endPara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4372919" y="3290927"/>
              <a:ext cx="3399471" cy="44753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91431" tIns="45716" rIns="91431" bIns="45716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TW" sz="24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 </a:t>
              </a:r>
              <a:r>
                <a:rPr lang="en-US" altLang="zh-TW" sz="2400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Protein </a:t>
              </a:r>
              <a:r>
                <a:rPr lang="en-US" altLang="zh-TW" sz="24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adducts</a:t>
              </a: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1014563" y="4379117"/>
              <a:ext cx="1075044" cy="44753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TW" sz="24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Repair</a:t>
              </a:r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2693740" y="4379117"/>
              <a:ext cx="1466559" cy="44753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91431" tIns="45716" rIns="91431" bIns="45716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TW" sz="24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Mutation</a:t>
              </a:r>
            </a:p>
          </p:txBody>
        </p:sp>
        <p:sp>
          <p:nvSpPr>
            <p:cNvPr id="33" name="Text Box 21"/>
            <p:cNvSpPr txBox="1">
              <a:spLocks noChangeArrowheads="1"/>
            </p:cNvSpPr>
            <p:nvPr/>
          </p:nvSpPr>
          <p:spPr bwMode="auto">
            <a:xfrm>
              <a:off x="1763688" y="1196752"/>
              <a:ext cx="4747067" cy="44753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91431" tIns="45716" rIns="91431" bIns="45716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TW" altLang="en-US" sz="24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 </a:t>
              </a:r>
              <a:r>
                <a:rPr lang="en-US" altLang="zh-TW" sz="24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Potential mutagen/carcinogen</a:t>
              </a:r>
            </a:p>
          </p:txBody>
        </p:sp>
        <p:sp>
          <p:nvSpPr>
            <p:cNvPr id="34" name="Text Box 6"/>
            <p:cNvSpPr txBox="1">
              <a:spLocks noChangeArrowheads="1"/>
            </p:cNvSpPr>
            <p:nvPr/>
          </p:nvSpPr>
          <p:spPr bwMode="auto">
            <a:xfrm>
              <a:off x="4372919" y="3919180"/>
              <a:ext cx="2151301" cy="44753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31" tIns="45716" rIns="91431" bIns="45716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TW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Serum Albumin</a:t>
              </a:r>
              <a:endParaRPr lang="en-US" altLang="zh-TW" sz="24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611560" y="5524714"/>
              <a:ext cx="2615349" cy="44753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TW" sz="24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Inherited disorders</a:t>
              </a:r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3566914" y="5524714"/>
              <a:ext cx="1122703" cy="44753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TW" sz="24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Cancer</a:t>
              </a:r>
            </a:p>
          </p:txBody>
        </p:sp>
        <p:sp>
          <p:nvSpPr>
            <p:cNvPr id="53" name="Text Box 6"/>
            <p:cNvSpPr txBox="1">
              <a:spLocks noChangeArrowheads="1"/>
            </p:cNvSpPr>
            <p:nvPr/>
          </p:nvSpPr>
          <p:spPr bwMode="auto">
            <a:xfrm>
              <a:off x="6656601" y="3919180"/>
              <a:ext cx="1869831" cy="44753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31" tIns="45716" rIns="91431" bIns="45716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TW" sz="2400" dirty="0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 </a:t>
              </a:r>
              <a:r>
                <a:rPr lang="en-US" altLang="zh-TW" sz="2400" dirty="0">
                  <a:solidFill>
                    <a:srgbClr val="FF0000"/>
                  </a:solidFill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Hemoglobin</a:t>
              </a:r>
              <a:endParaRPr lang="zh-TW" altLang="en-US" sz="2400" dirty="0">
                <a:solidFill>
                  <a:srgbClr val="FF0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endParaRPr>
            </a:p>
          </p:txBody>
        </p:sp>
        <p:cxnSp>
          <p:nvCxnSpPr>
            <p:cNvPr id="47" name="直線單箭頭接點 46"/>
            <p:cNvCxnSpPr/>
            <p:nvPr/>
          </p:nvCxnSpPr>
          <p:spPr>
            <a:xfrm rot="5400000">
              <a:off x="3154675" y="2811522"/>
              <a:ext cx="488641" cy="47017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直線單箭頭接點 48"/>
            <p:cNvCxnSpPr/>
            <p:nvPr/>
          </p:nvCxnSpPr>
          <p:spPr>
            <a:xfrm rot="16200000" flipH="1">
              <a:off x="4968188" y="2811523"/>
              <a:ext cx="488641" cy="47017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7" name="直線單箭頭接點 56"/>
            <p:cNvCxnSpPr/>
            <p:nvPr/>
          </p:nvCxnSpPr>
          <p:spPr>
            <a:xfrm rot="5400000">
              <a:off x="1811333" y="3858610"/>
              <a:ext cx="488641" cy="47017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8" name="直線單箭頭接點 57"/>
            <p:cNvCxnSpPr/>
            <p:nvPr/>
          </p:nvCxnSpPr>
          <p:spPr>
            <a:xfrm rot="5400000">
              <a:off x="2483004" y="4975503"/>
              <a:ext cx="488641" cy="47017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9" name="直線單箭頭接點 58"/>
            <p:cNvCxnSpPr/>
            <p:nvPr/>
          </p:nvCxnSpPr>
          <p:spPr>
            <a:xfrm rot="16200000" flipH="1">
              <a:off x="3893514" y="4975503"/>
              <a:ext cx="488641" cy="47017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0" name="直線單箭頭接點 59"/>
            <p:cNvCxnSpPr/>
            <p:nvPr/>
          </p:nvCxnSpPr>
          <p:spPr>
            <a:xfrm rot="16200000" flipH="1">
              <a:off x="3221842" y="3858610"/>
              <a:ext cx="488641" cy="47017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2" name="直線單箭頭接點 61"/>
            <p:cNvCxnSpPr/>
            <p:nvPr/>
          </p:nvCxnSpPr>
          <p:spPr>
            <a:xfrm rot="5400000">
              <a:off x="3992366" y="1998779"/>
              <a:ext cx="628253" cy="1481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" name="文字方塊 1"/>
            <p:cNvSpPr txBox="1"/>
            <p:nvPr/>
          </p:nvSpPr>
          <p:spPr>
            <a:xfrm>
              <a:off x="5212508" y="4826656"/>
              <a:ext cx="3313924" cy="120032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All of them can be used for breast cancer risk prediction.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59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Serum Proteins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1124744"/>
            <a:ext cx="7662863" cy="430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3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Service_Systems_V4</Template>
  <TotalTime>13644</TotalTime>
  <Words>1255</Words>
  <Application>Microsoft Office PowerPoint</Application>
  <PresentationFormat>如螢幕大小 (4:3)</PresentationFormat>
  <Paragraphs>248</Paragraphs>
  <Slides>57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58" baseType="lpstr">
      <vt:lpstr>Edge</vt:lpstr>
      <vt:lpstr>Breast Cancer Risk Prediction Using Neural Networks</vt:lpstr>
      <vt:lpstr>Outlines</vt:lpstr>
      <vt:lpstr>Introduction</vt:lpstr>
      <vt:lpstr>Introduction</vt:lpstr>
      <vt:lpstr>Introduction</vt:lpstr>
      <vt:lpstr>Mammogram</vt:lpstr>
      <vt:lpstr>PowerPoint 簡報</vt:lpstr>
      <vt:lpstr>Biomarkers</vt:lpstr>
      <vt:lpstr>Serum Proteins</vt:lpstr>
      <vt:lpstr>Serum Proteins</vt:lpstr>
      <vt:lpstr>Hemoglobin and Albumin Adducts</vt:lpstr>
      <vt:lpstr>Hemoglobin and Albumin Adducts</vt:lpstr>
      <vt:lpstr>Hemoglobin and Albumin Adducts</vt:lpstr>
      <vt:lpstr>TNM Staging System</vt:lpstr>
      <vt:lpstr>TNM Staging System</vt:lpstr>
      <vt:lpstr>Gene Expressions</vt:lpstr>
      <vt:lpstr>PowerPoint 簡報</vt:lpstr>
      <vt:lpstr>PowerPoint 簡報</vt:lpstr>
      <vt:lpstr>PowerPoint 簡報</vt:lpstr>
      <vt:lpstr>PowerPoint 簡報</vt:lpstr>
      <vt:lpstr>Multilayer Perceptron</vt:lpstr>
      <vt:lpstr>Multilayer Perceptron</vt:lpstr>
      <vt:lpstr>Multilayer Perceptron</vt:lpstr>
      <vt:lpstr>Multilayer Perceptron</vt:lpstr>
      <vt:lpstr>Multilayer Perceptron</vt:lpstr>
      <vt:lpstr>P.H. Lin and Co-workers (2011)</vt:lpstr>
      <vt:lpstr>P.H. Lin and Co-workers (2013)</vt:lpstr>
      <vt:lpstr>P.H. Lin and Co-workers (2013)</vt:lpstr>
      <vt:lpstr>P.H. Lin and Co-workers (2013)</vt:lpstr>
      <vt:lpstr>P.H. Lin and Co-workers (2014)</vt:lpstr>
      <vt:lpstr>P.H. Lin and Co-workers (2014)</vt:lpstr>
      <vt:lpstr>P.H. Lin and Co-workers (2014)</vt:lpstr>
      <vt:lpstr>Summary of Previous Works</vt:lpstr>
      <vt:lpstr>Summary of Previous Works</vt:lpstr>
      <vt:lpstr>Summary of Previous Works</vt:lpstr>
      <vt:lpstr>Summary of Previous Works</vt:lpstr>
      <vt:lpstr>Summary of Previous Works</vt:lpstr>
      <vt:lpstr>Breast Cancer Risk Prediction</vt:lpstr>
      <vt:lpstr>Breast Cancer Risk Prediction</vt:lpstr>
      <vt:lpstr>PowerPoint 簡報</vt:lpstr>
      <vt:lpstr>PowerPoint 簡報</vt:lpstr>
      <vt:lpstr>Age Below or Equal 50</vt:lpstr>
      <vt:lpstr>All Ages</vt:lpstr>
      <vt:lpstr>Idea</vt:lpstr>
      <vt:lpstr>Idea</vt:lpstr>
      <vt:lpstr>Example</vt:lpstr>
      <vt:lpstr>Example</vt:lpstr>
      <vt:lpstr>Example</vt:lpstr>
      <vt:lpstr>Example</vt:lpstr>
      <vt:lpstr>Selection of Weight Decay</vt:lpstr>
      <vt:lpstr>Testing of Significances</vt:lpstr>
      <vt:lpstr>Anticipated Contributions</vt:lpstr>
      <vt:lpstr>422 Hb with 422 Alb</vt:lpstr>
      <vt:lpstr>422 Hb with 422 Alb</vt:lpstr>
      <vt:lpstr>422 Hb with 224 Hb</vt:lpstr>
      <vt:lpstr>422 Hb with 224 Hb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Multimarker Fingerprinting</dc:title>
  <dc:creator>John</dc:creator>
  <cp:lastModifiedBy>UserNB</cp:lastModifiedBy>
  <cp:revision>1189</cp:revision>
  <dcterms:created xsi:type="dcterms:W3CDTF">2014-07-31T06:12:40Z</dcterms:created>
  <dcterms:modified xsi:type="dcterms:W3CDTF">2015-06-23T04:31:22Z</dcterms:modified>
</cp:coreProperties>
</file>