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9"/>
  </p:notes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</p:sldIdLst>
  <p:sldSz cx="9144000" cy="6858000" type="screen4x3"/>
  <p:notesSz cx="7010400" cy="9296400"/>
  <p:embeddedFontLst>
    <p:embeddedFont>
      <p:font typeface="Garamond" panose="02020404030301010803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1" roundtripDataSignature="AMtx7mimBvZuygvBaLwpQOO3ZCz6FhQL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31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6379d1cd7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6379d1cd70_0_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6379d1cd70_0_7:notes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11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1680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379d1cd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379d1cd70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6379d1cd70_0_0:notes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8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004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004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marL="914400" lvl="1" indent="-335280" algn="l">
              <a:spcBef>
                <a:spcPts val="560"/>
              </a:spcBef>
              <a:spcAft>
                <a:spcPts val="0"/>
              </a:spcAft>
              <a:buSzPts val="1680"/>
              <a:buChar char="❑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❑"/>
              <a:defRPr sz="2000"/>
            </a:lvl4pPr>
            <a:lvl5pPr marL="2286000" lvl="4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5pPr>
            <a:lvl6pPr marL="2743200" lvl="5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6pPr>
            <a:lvl7pPr marL="3200400" lvl="6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7pPr>
            <a:lvl8pPr marL="3657600" lvl="7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8pPr>
            <a:lvl9pPr marL="4114800" lvl="8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048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marL="2286000" lvl="4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048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marL="2286000" lvl="4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11;p1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" name="Google Shape;12;p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24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24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1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" name="Google Shape;30;p21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JPaVZ8jUj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bhbssXWDAE&amp;feature=rellist&amp;playnext=1&amp;list=PLDE8FF57B9EF2D4D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</a:t>
            </a:fld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914400" y="1709737"/>
            <a:ext cx="7623175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Garamond"/>
              <a:buNone/>
            </a:pPr>
            <a:r>
              <a:rPr lang="en-US" dirty="0"/>
              <a:t>History of Computers</a:t>
            </a:r>
            <a:endParaRPr dirty="0"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John Sum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Institute of Technology Management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Chung Hsing University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28" name="Google Shape;228;p1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10</a:t>
            </a:fld>
            <a:endParaRPr/>
          </a:p>
        </p:txBody>
      </p:sp>
      <p:sp>
        <p:nvSpPr>
          <p:cNvPr id="229" name="Google Shape;229;p1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Generations of Computers</a:t>
            </a:r>
            <a:endParaRPr/>
          </a:p>
        </p:txBody>
      </p:sp>
      <p:sp>
        <p:nvSpPr>
          <p:cNvPr id="230" name="Google Shape;23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Generation of Computers (Semiconductor transistors)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1947 Transistor (John Bardeen and Walter Houser Brattain, William Shockley at Bell Lab)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1951 Lyons Electronic Office (J. Lyons and Co.)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1953 First Transistor Computer (U. Manchester, UK)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1952 IBM 701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Generation of Computers (Use of IC)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1964 IBM System/360 (Made of transistors and microchips)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Generation of Computers (Microprocessors)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1965 </a:t>
            </a:r>
            <a:r>
              <a:rPr lang="en-US" sz="2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Programma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101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1971 Intel 4004 CPU</a:t>
            </a:r>
            <a:endParaRPr dirty="0"/>
          </a:p>
          <a:p>
            <a:pPr marL="342900" lvl="0" indent="-252095" algn="l" rtl="0">
              <a:spcBef>
                <a:spcPts val="440"/>
              </a:spcBef>
              <a:spcAft>
                <a:spcPts val="0"/>
              </a:spcAft>
              <a:buSzPts val="1430"/>
              <a:buNone/>
            </a:pPr>
            <a:endParaRPr sz="2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379d1cd70_0_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/>
              <a:t>Generations of Computers</a:t>
            </a:r>
            <a:endParaRPr/>
          </a:p>
        </p:txBody>
      </p:sp>
      <p:sp>
        <p:nvSpPr>
          <p:cNvPr id="237" name="Google Shape;237;g6379d1cd70_0_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</a:pPr>
            <a:r>
              <a:rPr lang="en-US" sz="2400" dirty="0"/>
              <a:t>Fifth Generation of Computers (Microprocessor)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Personal computers</a:t>
            </a:r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Single CPU (single-core)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Text-command OS control</a:t>
            </a:r>
            <a:endParaRPr sz="2400" dirty="0"/>
          </a:p>
          <a:p>
            <a:pPr marL="457200" lvl="0" indent="-302895" algn="l" rtl="0">
              <a:spcBef>
                <a:spcPts val="0"/>
              </a:spcBef>
              <a:spcAft>
                <a:spcPts val="0"/>
              </a:spcAft>
              <a:buSzPts val="1170"/>
              <a:buChar char="■"/>
            </a:pPr>
            <a:r>
              <a:rPr lang="en-US" sz="2400" dirty="0"/>
              <a:t>Sixth Generation of Computers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Personal computers, single-core CPU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Text-command and graphical user interface (GUI)-command OS control</a:t>
            </a:r>
            <a:endParaRPr sz="2400" dirty="0"/>
          </a:p>
          <a:p>
            <a:pPr marL="457200" lvl="0" indent="-302895" algn="l" rtl="0">
              <a:spcBef>
                <a:spcPts val="0"/>
              </a:spcBef>
              <a:spcAft>
                <a:spcPts val="0"/>
              </a:spcAft>
              <a:buSzPts val="1170"/>
              <a:buChar char="■"/>
            </a:pPr>
            <a:r>
              <a:rPr lang="en-US" sz="2400" dirty="0"/>
              <a:t>Seventh Generation of Computers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Personal computers, multi-core CPU and GPU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Text-command, GUI-command and voice-command OS control  </a:t>
            </a:r>
            <a:endParaRPr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45" name="Google Shape;245;p1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fld>
            <a:endParaRPr/>
          </a:p>
        </p:txBody>
      </p:sp>
      <p:sp>
        <p:nvSpPr>
          <p:cNvPr id="246" name="Google Shape;246;p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Computer Programs</a:t>
            </a:r>
            <a:endParaRPr/>
          </a:p>
        </p:txBody>
      </p:sp>
      <p:sp>
        <p:nvSpPr>
          <p:cNvPr id="247" name="Google Shape;24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 calculation and store data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Non-programmable or programmable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Input/Output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devices for users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(c.f. Procedure)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Instructions for a set of components to work together 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Component: Mechanical machine, electronic logic gates, human workers in an organization (SOP)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dirty="0"/>
              <a:t>Levels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Machine code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level programs (Assembly Lang)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Middle level programs (C Language)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level programs (SQL)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 programs (Access)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54" name="Google Shape;254;p1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13</a:t>
            </a:fld>
            <a:endParaRPr/>
          </a:p>
        </p:txBody>
      </p:sp>
      <p:sp>
        <p:nvSpPr>
          <p:cNvPr id="255" name="Google Shape;255;p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Review Questions</a:t>
            </a:r>
            <a:endParaRPr/>
          </a:p>
        </p:txBody>
      </p:sp>
      <p:sp>
        <p:nvSpPr>
          <p:cNvPr id="256" name="Google Shape;256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fundamental purpose of a computer?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</a:t>
            </a:r>
            <a:r>
              <a:rPr lang="en-US" sz="2400" dirty="0"/>
              <a:t>use of the 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Babbage Difference Machine?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contribution of Thomas Edison in the history of computer?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did IBM manufacture her first digital electronic computer?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major inventions led to the first, second, third and fourth generations of computers?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control a computer, we need __________.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(*) What are the similarities between a computer and a firm?</a:t>
            </a:r>
            <a:endParaRPr dirty="0"/>
          </a:p>
          <a:p>
            <a:pPr marL="342900" lvl="0" indent="-243840" algn="l" rtl="0">
              <a:spcBef>
                <a:spcPts val="480"/>
              </a:spcBef>
              <a:spcAft>
                <a:spcPts val="0"/>
              </a:spcAft>
              <a:buSzPts val="1560"/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63" name="Google Shape;263;p1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14</a:t>
            </a:fld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Review Questions</a:t>
            </a:r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accordance with the level of difficulty, what should be the correct ranking of the following skills.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use a system software, like Windows and Mac OS.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build a system software, like Windows and Mac OS.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use an application software, like MS WORD.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build an application software, like MS WORD.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63" name="Google Shape;263;p1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15</a:t>
            </a:fld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Review Questions</a:t>
            </a:r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accordance with the level of difficulty, what should be the correct ranking of the following skills.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use a CPU.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build a CPU.</a:t>
            </a:r>
            <a:endParaRPr dirty="0"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design a new model of CPU.</a:t>
            </a:r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dirty="0"/>
              <a:t>Knowing how to design a multi-core system of CPUs.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0978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8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72" name="Google Shape;272;p1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16</a:t>
            </a:fld>
            <a:endParaRPr/>
          </a:p>
        </p:txBody>
      </p:sp>
      <p:sp>
        <p:nvSpPr>
          <p:cNvPr id="273" name="Google Shape;273;p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Additional Information</a:t>
            </a:r>
            <a:endParaRPr/>
          </a:p>
        </p:txBody>
      </p:sp>
      <p:sp>
        <p:nvSpPr>
          <p:cNvPr id="274" name="Google Shape;27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of Computers</a:t>
            </a:r>
            <a:endParaRPr dirty="0"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sng" dirty="0">
                <a:solidFill>
                  <a:schemeClr val="dk1"/>
                </a:solidFill>
                <a:hlinkClick r:id="rId3"/>
              </a:rPr>
              <a:t>http://www.youtube.com/watch?v=2JPaVZ8jUj0</a:t>
            </a:r>
            <a:endParaRPr lang="en-US" sz="2600" b="0" i="0" u="sng" dirty="0">
              <a:solidFill>
                <a:schemeClr val="dk1"/>
              </a:solidFill>
            </a:endParaRPr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dirty="0"/>
              <a:t>Wikipedia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BBC Documentary: History of Computers</a:t>
            </a:r>
            <a:endParaRPr dirty="0"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http://www.youtube.com/watch?v=NbhbssXWDAE&amp;feature=rellist&amp;playnext=1&amp;list=PLDE8FF57B9EF2D4D2</a:t>
            </a:r>
            <a:endParaRPr lang="en-US" sz="26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520"/>
              </a:spcBef>
              <a:buClr>
                <a:schemeClr val="accent2"/>
              </a:buClr>
              <a:buSzPts val="156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53" name="Google Shape;153;p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fld>
            <a:endParaRPr/>
          </a:p>
        </p:txBody>
      </p:sp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Computer is </a:t>
            </a:r>
            <a:r>
              <a:rPr lang="en-US" sz="3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, computer can </a:t>
            </a:r>
            <a:r>
              <a:rPr lang="en-US" sz="3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, network of computers can </a:t>
            </a:r>
            <a:r>
              <a:rPr lang="en-US" sz="3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</p:txBody>
      </p:sp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is part of an information system.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is able to process data (computation) and store data.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Standalone computers can do many things.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storage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 Processing (e.g. MS Word)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storage (e.g. MS Access)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analysis (e.g. MS Excel, SAS, SPSS)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games (e.g. Games in Window)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researches (e.g. Matlab, Mathematica)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Drawing and photo editing (e.g. Corel Draw, Photoshop)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document (e.g. MS WORD, Adobe Reader)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Music/Video (e.g. Real Player, Media Player)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network technologies, computers can do even more.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62" name="Google Shape;162;p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fld>
            <a:endParaRPr/>
          </a:p>
        </p:txBody>
      </p:sp>
      <p:sp>
        <p:nvSpPr>
          <p:cNvPr id="163" name="Google Shape;163;p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Simple versus complex computers</a:t>
            </a:r>
            <a:endParaRPr/>
          </a:p>
        </p:txBody>
      </p:sp>
      <p:sp>
        <p:nvSpPr>
          <p:cNvPr id="164" name="Google Shape;164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matter what, the basic function of a computer is to perform computation.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computing machines.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Egyptian Abacus, Chinese Abacus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to use, calculating by hand (human being is the machine)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Complex computing machines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Jacquard Looms 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Babbage Difference Machine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Programmable, calculating by machine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 more complex computing machines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Mainframe, workstations, PC, smartphones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71" name="Google Shape;171;p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fld>
            <a:endParaRPr/>
          </a:p>
        </p:txBody>
      </p:sp>
      <p:pic>
        <p:nvPicPr>
          <p:cNvPr id="172" name="Google Shape;172;p9" descr="File:Boulier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381000"/>
            <a:ext cx="3733800" cy="2801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9" descr="File:Babbage Difference Engin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2895600"/>
            <a:ext cx="4419600" cy="3198812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9"/>
          <p:cNvSpPr txBox="1"/>
          <p:nvPr/>
        </p:nvSpPr>
        <p:spPr>
          <a:xfrm>
            <a:off x="4648200" y="1081087"/>
            <a:ext cx="1905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Chinese Abacus</a:t>
            </a:r>
            <a:endParaRPr/>
          </a:p>
        </p:txBody>
      </p:sp>
      <p:sp>
        <p:nvSpPr>
          <p:cNvPr id="175" name="Google Shape;175;p9"/>
          <p:cNvSpPr txBox="1"/>
          <p:nvPr/>
        </p:nvSpPr>
        <p:spPr>
          <a:xfrm>
            <a:off x="1066800" y="4510087"/>
            <a:ext cx="3200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Babbage Difference Machine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82" name="Google Shape;182;p1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fld>
            <a:endParaRPr/>
          </a:p>
        </p:txBody>
      </p:sp>
      <p:pic>
        <p:nvPicPr>
          <p:cNvPr id="183" name="Google Shape;183;p10" descr="File:JacquardLoomsSAFALodzPolan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371600"/>
            <a:ext cx="3144837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0" descr="File:JacquardWeavingPoland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5800" y="457200"/>
            <a:ext cx="3962400" cy="265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0" descr="File:PunchingJacquardCardPoland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95800" y="3276600"/>
            <a:ext cx="39624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0"/>
          <p:cNvSpPr txBox="1"/>
          <p:nvPr/>
        </p:nvSpPr>
        <p:spPr>
          <a:xfrm>
            <a:off x="1524000" y="609600"/>
            <a:ext cx="2057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Jacquard Looms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93" name="Google Shape;193;p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fld>
            <a:endParaRPr/>
          </a:p>
        </p:txBody>
      </p:sp>
      <p:sp>
        <p:nvSpPr>
          <p:cNvPr id="194" name="Google Shape;194;p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Simple versus complex computers</a:t>
            </a:r>
            <a:endParaRPr/>
          </a:p>
        </p:txBody>
      </p:sp>
      <p:sp>
        <p:nvSpPr>
          <p:cNvPr id="195" name="Google Shape;195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Abacus and Babbage Difference Machine are designed for special uses.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Abacus is for addition.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BDM is for </a:t>
            </a:r>
            <a:r>
              <a:rPr lang="en-US" sz="2200" dirty="0"/>
              <a:t>doing approximation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Instructions are simple, i.e. easy to learn.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Contemporary computers are designed for general use.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Their instructions (the hardware) are complex, i.e. difficult to learn.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have a complete understand of how to use, enroll the computer science program.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02" name="Google Shape;202;p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7</a:t>
            </a:fld>
            <a:endParaRPr/>
          </a:p>
        </p:txBody>
      </p:sp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Inventions </a:t>
            </a:r>
            <a:r>
              <a:rPr lang="en-US" dirty="0"/>
              <a:t>(Computing Machine)</a:t>
            </a:r>
            <a:endParaRPr dirty="0"/>
          </a:p>
        </p:txBody>
      </p:sp>
      <p:sp>
        <p:nvSpPr>
          <p:cNvPr id="204" name="Google Shape;204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1800 Electricity (Alessandro Volta)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1801 Jacquard Looms (Joseph Marie Jacquard)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1836 Differential Analyzer (Gaspard-Gustave Coriolis)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1837 Analytic Engine (Conceptual machine, by Charles Babbage)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1878 Filament Lamp (Thomas Edison)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1878 Power generators, driven by steam engines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1888 Babbage Difference Machine (Henry Babbage)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1890 Tabulating Machine (Counting Machine, by Herman Hollerith)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1904 Vacuum Tube (John Ambrose Fleming)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1906 Diode, triode, other electronic components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379d1cd70_0_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dirty="0"/>
              <a:t>Inventions (Communication)</a:t>
            </a:r>
            <a:endParaRPr dirty="0"/>
          </a:p>
        </p:txBody>
      </p:sp>
      <p:sp>
        <p:nvSpPr>
          <p:cNvPr id="211" name="Google Shape;211;g6379d1cd70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1792 – Claude Chappe establishes the first long-distance semaphore telegraph line.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1831 – Joseph Henry proposes and builds an electric telegraph.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1836 – Samuel Morse develops the Morse code.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1843 – Samuel Morse builds the first long distance electric telegraph line.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1876 – Alexander Graham Bell and Thomas A. Watson exhibit an electric telephone in Boston.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19" name="Google Shape;219;p1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9</a:t>
            </a:fld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Generations of Computers</a:t>
            </a:r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Generation Computers (Use of vacuum tubes)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1936 Algorithm, computation, Turing Machine (Conceptual model for a electronic computer, Alan Turing)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1937-41 Atanasoff–Berry Computer (First digital electronic computer, not programmable, Iowa State College)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1941 German Z3 (First store-program general purpose computer, Konrad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Zuse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1943 Colossus (Tommy Flowers, UK)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1944 Mark I (Howard H. Aiken designed, IBM built)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1945 Von Neumann Model (Conceptual model for a stored-program computer, John von Neumann)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1946 ENIAC (Electronic Numerical Integrator and Computer, John Mauchly and J. Presper Eckert, University of Pennsylvania)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1948 ENIAC was enhanced to be programmable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1155</Words>
  <Application>Microsoft Office PowerPoint</Application>
  <PresentationFormat>如螢幕大小 (4:3)</PresentationFormat>
  <Paragraphs>154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Wingdings</vt:lpstr>
      <vt:lpstr>Garamond</vt:lpstr>
      <vt:lpstr>Noto Sans Symbols</vt:lpstr>
      <vt:lpstr>Arial</vt:lpstr>
      <vt:lpstr>Times New Roman</vt:lpstr>
      <vt:lpstr>1_Edge</vt:lpstr>
      <vt:lpstr>Edge</vt:lpstr>
      <vt:lpstr>History of Computers</vt:lpstr>
      <vt:lpstr>Computer is …, computer can …, network of computers can …</vt:lpstr>
      <vt:lpstr>Simple versus complex computers</vt:lpstr>
      <vt:lpstr>PowerPoint 簡報</vt:lpstr>
      <vt:lpstr>PowerPoint 簡報</vt:lpstr>
      <vt:lpstr>Simple versus complex computers</vt:lpstr>
      <vt:lpstr>Inventions (Computing Machine)</vt:lpstr>
      <vt:lpstr>Inventions (Communication)</vt:lpstr>
      <vt:lpstr>Generations of Computers</vt:lpstr>
      <vt:lpstr>Generations of Computers</vt:lpstr>
      <vt:lpstr>Generations of Computers</vt:lpstr>
      <vt:lpstr>Computer Programs</vt:lpstr>
      <vt:lpstr>Review Questions</vt:lpstr>
      <vt:lpstr>Review Questions</vt:lpstr>
      <vt:lpstr>Review Questions</vt:lpstr>
      <vt:lpstr>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Science</dc:title>
  <dc:creator>Department of Computing</dc:creator>
  <cp:lastModifiedBy>John Sum</cp:lastModifiedBy>
  <cp:revision>8</cp:revision>
  <dcterms:created xsi:type="dcterms:W3CDTF">2000-09-08T05:24:46Z</dcterms:created>
  <dcterms:modified xsi:type="dcterms:W3CDTF">2021-09-16T10:40:07Z</dcterms:modified>
</cp:coreProperties>
</file>