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0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7010400" cy="9296400"/>
  <p:embeddedFontLst>
    <p:embeddedFont>
      <p:font typeface="Garamond" panose="02020404030301010803" pitchFamily="18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1" roundtripDataSignature="AMtx7mimBvZuygvBaLwpQOO3ZCz6FhQL5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3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2.fntdata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1.fntdata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customschemas.google.com/relationships/presentationmetadata" Target="meta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font" Target="fonts/font4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7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2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7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0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1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2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6379d1cd7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6379d1cd70_0_0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g6379d1cd70_0_0:notes"/>
          <p:cNvSpPr txBox="1">
            <a:spLocks noGrp="1"/>
          </p:cNvSpPr>
          <p:nvPr>
            <p:ph type="sldNum" idx="12"/>
          </p:nvPr>
        </p:nvSpPr>
        <p:spPr>
          <a:xfrm>
            <a:off x="3970337" y="8829675"/>
            <a:ext cx="3038400" cy="465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13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3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4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6379d1cd70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6379d1cd70_0_7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g6379d1cd70_0_7:notes"/>
          <p:cNvSpPr txBox="1">
            <a:spLocks noGrp="1"/>
          </p:cNvSpPr>
          <p:nvPr>
            <p:ph type="sldNum" idx="12"/>
          </p:nvPr>
        </p:nvSpPr>
        <p:spPr>
          <a:xfrm>
            <a:off x="3970337" y="8829675"/>
            <a:ext cx="3038400" cy="465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16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5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6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7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8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7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8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9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0"/>
          <p:cNvSpPr txBox="1">
            <a:spLocks noGrp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5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0"/>
          <p:cNvSpPr txBox="1">
            <a:spLocks noGrp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560"/>
              </a:spcBef>
              <a:spcAft>
                <a:spcPts val="0"/>
              </a:spcAft>
              <a:buSzPts val="1820"/>
              <a:buFont typeface="Noto Sans Symbols"/>
              <a:buNone/>
              <a:defRPr sz="2800"/>
            </a:lvl1pPr>
            <a:lvl2pPr lvl="1" algn="l">
              <a:spcBef>
                <a:spcPts val="360"/>
              </a:spcBef>
              <a:spcAft>
                <a:spcPts val="0"/>
              </a:spcAft>
              <a:buSzPts val="1080"/>
              <a:buChar char="❑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260"/>
              <a:buChar char="❑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9pPr>
          </a:lstStyle>
          <a:p>
            <a:endParaRPr/>
          </a:p>
        </p:txBody>
      </p:sp>
      <p:sp>
        <p:nvSpPr>
          <p:cNvPr id="20" name="Google Shape;20;p20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0"/>
          <p:cNvSpPr txBox="1">
            <a:spLocks noGrp="1"/>
          </p:cNvSpPr>
          <p:nvPr>
            <p:ph type="ftr" idx="11"/>
          </p:nvPr>
        </p:nvSpPr>
        <p:spPr>
          <a:xfrm>
            <a:off x="31242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0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4170" algn="l">
              <a:spcBef>
                <a:spcPts val="560"/>
              </a:spcBef>
              <a:spcAft>
                <a:spcPts val="0"/>
              </a:spcAft>
              <a:buSzPts val="1820"/>
              <a:buChar char="■"/>
              <a:defRPr sz="2800"/>
            </a:lvl1pPr>
            <a:lvl2pPr marL="914400" lvl="1" indent="-320040" algn="l">
              <a:spcBef>
                <a:spcPts val="480"/>
              </a:spcBef>
              <a:spcAft>
                <a:spcPts val="0"/>
              </a:spcAft>
              <a:buSzPts val="1440"/>
              <a:buChar char="❑"/>
              <a:defRPr sz="2400"/>
            </a:lvl2pPr>
            <a:lvl3pPr marL="1371600" lvl="2" indent="-31115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❑"/>
              <a:defRPr sz="1800"/>
            </a:lvl4pPr>
            <a:lvl5pPr marL="2286000" lvl="4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9pPr>
          </a:lstStyle>
          <a:p>
            <a:endParaRPr/>
          </a:p>
        </p:txBody>
      </p:sp>
      <p:sp>
        <p:nvSpPr>
          <p:cNvPr id="84" name="Google Shape;84;p3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4170" algn="l">
              <a:spcBef>
                <a:spcPts val="560"/>
              </a:spcBef>
              <a:spcAft>
                <a:spcPts val="0"/>
              </a:spcAft>
              <a:buSzPts val="1820"/>
              <a:buChar char="■"/>
              <a:defRPr sz="2800"/>
            </a:lvl1pPr>
            <a:lvl2pPr marL="914400" lvl="1" indent="-320040" algn="l">
              <a:spcBef>
                <a:spcPts val="480"/>
              </a:spcBef>
              <a:spcAft>
                <a:spcPts val="0"/>
              </a:spcAft>
              <a:buSzPts val="1440"/>
              <a:buChar char="❑"/>
              <a:defRPr sz="2400"/>
            </a:lvl2pPr>
            <a:lvl3pPr marL="1371600" lvl="2" indent="-31115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❑"/>
              <a:defRPr sz="1800"/>
            </a:lvl4pPr>
            <a:lvl5pPr marL="2286000" lvl="4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9pPr>
          </a:lstStyle>
          <a:p>
            <a:endParaRPr/>
          </a:p>
        </p:txBody>
      </p:sp>
      <p:sp>
        <p:nvSpPr>
          <p:cNvPr id="85" name="Google Shape;85;p30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3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30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3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3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080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9pPr>
          </a:lstStyle>
          <a:p>
            <a:endParaRPr/>
          </a:p>
        </p:txBody>
      </p:sp>
      <p:sp>
        <p:nvSpPr>
          <p:cNvPr id="91" name="Google Shape;91;p31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3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31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marL="914400" lvl="1" indent="-297180" algn="l">
              <a:spcBef>
                <a:spcPts val="360"/>
              </a:spcBef>
              <a:spcAft>
                <a:spcPts val="0"/>
              </a:spcAft>
              <a:buSzPts val="1080"/>
              <a:buChar char="❑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❑"/>
              <a:defRPr/>
            </a:lvl4pPr>
            <a:lvl5pPr marL="2286000" lvl="4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2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3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3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4"/>
          <p:cNvSpPr txBox="1">
            <a:spLocks noGrp="1"/>
          </p:cNvSpPr>
          <p:nvPr>
            <p:ph type="title"/>
          </p:nvPr>
        </p:nvSpPr>
        <p:spPr>
          <a:xfrm rot="5400000">
            <a:off x="4731544" y="2175669"/>
            <a:ext cx="5853112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body" idx="1"/>
          </p:nvPr>
        </p:nvSpPr>
        <p:spPr>
          <a:xfrm rot="5400000">
            <a:off x="540544" y="194469"/>
            <a:ext cx="5853112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marL="914400" lvl="1" indent="-297180" algn="l">
              <a:spcBef>
                <a:spcPts val="360"/>
              </a:spcBef>
              <a:spcAft>
                <a:spcPts val="0"/>
              </a:spcAft>
              <a:buSzPts val="1080"/>
              <a:buChar char="❑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❑"/>
              <a:defRPr/>
            </a:lvl4pPr>
            <a:lvl5pPr marL="2286000" lvl="4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4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body" idx="1"/>
          </p:nvPr>
        </p:nvSpPr>
        <p:spPr>
          <a:xfrm rot="5400000">
            <a:off x="2306637" y="-249238"/>
            <a:ext cx="4530725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marL="914400" lvl="1" indent="-297180" algn="l">
              <a:spcBef>
                <a:spcPts val="360"/>
              </a:spcBef>
              <a:spcAft>
                <a:spcPts val="0"/>
              </a:spcAft>
              <a:buSzPts val="1080"/>
              <a:buChar char="❑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❑"/>
              <a:defRPr/>
            </a:lvl4pPr>
            <a:lvl5pPr marL="2286000" lvl="4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9pPr>
          </a:lstStyle>
          <a:p>
            <a:endParaRPr/>
          </a:p>
        </p:txBody>
      </p:sp>
      <p:sp>
        <p:nvSpPr>
          <p:cNvPr id="50" name="Google Shape;50;p25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5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2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72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9pPr>
          </a:lstStyle>
          <a:p>
            <a:endParaRPr/>
          </a:p>
        </p:txBody>
      </p:sp>
      <p:sp>
        <p:nvSpPr>
          <p:cNvPr id="57" name="Google Shape;57;p26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6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0680" algn="l">
              <a:spcBef>
                <a:spcPts val="640"/>
              </a:spcBef>
              <a:spcAft>
                <a:spcPts val="0"/>
              </a:spcAft>
              <a:buSzPts val="2080"/>
              <a:buChar char="■"/>
              <a:defRPr sz="3200"/>
            </a:lvl1pPr>
            <a:lvl2pPr marL="914400" lvl="1" indent="-335280" algn="l">
              <a:spcBef>
                <a:spcPts val="560"/>
              </a:spcBef>
              <a:spcAft>
                <a:spcPts val="0"/>
              </a:spcAft>
              <a:buSzPts val="1680"/>
              <a:buChar char="❑"/>
              <a:defRPr sz="2800"/>
            </a:lvl2pPr>
            <a:lvl3pPr marL="1371600" lvl="2" indent="-32766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3pPr>
            <a:lvl4pPr marL="1828800" lvl="3" indent="-317500" algn="l">
              <a:spcBef>
                <a:spcPts val="400"/>
              </a:spcBef>
              <a:spcAft>
                <a:spcPts val="0"/>
              </a:spcAft>
              <a:buSzPts val="1400"/>
              <a:buChar char="❑"/>
              <a:defRPr sz="2000"/>
            </a:lvl4pPr>
            <a:lvl5pPr marL="2286000" lvl="4" indent="-323850" algn="l">
              <a:spcBef>
                <a:spcPts val="400"/>
              </a:spcBef>
              <a:spcAft>
                <a:spcPts val="0"/>
              </a:spcAft>
              <a:buSzPts val="1500"/>
              <a:buChar char="▪"/>
              <a:defRPr sz="2000"/>
            </a:lvl5pPr>
            <a:lvl6pPr marL="2743200" lvl="5" indent="-323850" algn="l">
              <a:spcBef>
                <a:spcPts val="400"/>
              </a:spcBef>
              <a:spcAft>
                <a:spcPts val="0"/>
              </a:spcAft>
              <a:buSzPts val="1500"/>
              <a:buChar char="▪"/>
              <a:defRPr sz="2000"/>
            </a:lvl6pPr>
            <a:lvl7pPr marL="3200400" lvl="6" indent="-323850" algn="l">
              <a:spcBef>
                <a:spcPts val="400"/>
              </a:spcBef>
              <a:spcAft>
                <a:spcPts val="0"/>
              </a:spcAft>
              <a:buSzPts val="1500"/>
              <a:buChar char="▪"/>
              <a:defRPr sz="2000"/>
            </a:lvl7pPr>
            <a:lvl8pPr marL="3657600" lvl="7" indent="-323850" algn="l">
              <a:spcBef>
                <a:spcPts val="400"/>
              </a:spcBef>
              <a:spcAft>
                <a:spcPts val="0"/>
              </a:spcAft>
              <a:buSzPts val="1500"/>
              <a:buChar char="▪"/>
              <a:defRPr sz="2000"/>
            </a:lvl8pPr>
            <a:lvl9pPr marL="4114800" lvl="8" indent="-323850" algn="l">
              <a:spcBef>
                <a:spcPts val="400"/>
              </a:spcBef>
              <a:spcAft>
                <a:spcPts val="0"/>
              </a:spcAft>
              <a:buSzPts val="1500"/>
              <a:buChar char="▪"/>
              <a:defRPr sz="2000"/>
            </a:lvl9pPr>
          </a:lstStyle>
          <a:p>
            <a:endParaRPr/>
          </a:p>
        </p:txBody>
      </p:sp>
      <p:sp>
        <p:nvSpPr>
          <p:cNvPr id="63" name="Google Shape;63;p2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72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27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7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8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8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56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2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9pPr>
          </a:lstStyle>
          <a:p>
            <a:endParaRPr/>
          </a:p>
        </p:txBody>
      </p:sp>
      <p:sp>
        <p:nvSpPr>
          <p:cNvPr id="75" name="Google Shape;75;p2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766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1pPr>
            <a:lvl2pPr marL="914400" lvl="1" indent="-304800" algn="l">
              <a:spcBef>
                <a:spcPts val="400"/>
              </a:spcBef>
              <a:spcAft>
                <a:spcPts val="0"/>
              </a:spcAft>
              <a:buSzPts val="1200"/>
              <a:buChar char="❑"/>
              <a:defRPr sz="2000"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3pPr>
            <a:lvl4pPr marL="1828800" lvl="3" indent="-299719" algn="l">
              <a:spcBef>
                <a:spcPts val="320"/>
              </a:spcBef>
              <a:spcAft>
                <a:spcPts val="0"/>
              </a:spcAft>
              <a:buSzPts val="1120"/>
              <a:buChar char="❑"/>
              <a:defRPr sz="1600"/>
            </a:lvl4pPr>
            <a:lvl5pPr marL="2286000" lvl="4" indent="-3048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5pPr>
            <a:lvl6pPr marL="2743200" lvl="5" indent="-3048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6pPr>
            <a:lvl7pPr marL="3200400" lvl="6" indent="-3048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7pPr>
            <a:lvl8pPr marL="3657600" lvl="7" indent="-3048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8pPr>
            <a:lvl9pPr marL="4114800" lvl="8" indent="-3048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9pPr>
          </a:lstStyle>
          <a:p>
            <a:endParaRPr/>
          </a:p>
        </p:txBody>
      </p:sp>
      <p:sp>
        <p:nvSpPr>
          <p:cNvPr id="76" name="Google Shape;76;p2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56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2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9pPr>
          </a:lstStyle>
          <a:p>
            <a:endParaRPr/>
          </a:p>
        </p:txBody>
      </p:sp>
      <p:sp>
        <p:nvSpPr>
          <p:cNvPr id="77" name="Google Shape;77;p2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766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1pPr>
            <a:lvl2pPr marL="914400" lvl="1" indent="-304800" algn="l">
              <a:spcBef>
                <a:spcPts val="400"/>
              </a:spcBef>
              <a:spcAft>
                <a:spcPts val="0"/>
              </a:spcAft>
              <a:buSzPts val="1200"/>
              <a:buChar char="❑"/>
              <a:defRPr sz="2000"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3pPr>
            <a:lvl4pPr marL="1828800" lvl="3" indent="-299719" algn="l">
              <a:spcBef>
                <a:spcPts val="320"/>
              </a:spcBef>
              <a:spcAft>
                <a:spcPts val="0"/>
              </a:spcAft>
              <a:buSzPts val="1120"/>
              <a:buChar char="❑"/>
              <a:defRPr sz="1600"/>
            </a:lvl4pPr>
            <a:lvl5pPr marL="2286000" lvl="4" indent="-3048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5pPr>
            <a:lvl6pPr marL="2743200" lvl="5" indent="-3048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6pPr>
            <a:lvl7pPr marL="3200400" lvl="6" indent="-3048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7pPr>
            <a:lvl8pPr marL="3657600" lvl="7" indent="-3048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8pPr>
            <a:lvl9pPr marL="4114800" lvl="8" indent="-3048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9pPr>
          </a:lstStyle>
          <a:p>
            <a:endParaRPr/>
          </a:p>
        </p:txBody>
      </p:sp>
      <p:sp>
        <p:nvSpPr>
          <p:cNvPr id="78" name="Google Shape;78;p29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9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/>
          <p:nvPr/>
        </p:nvSpPr>
        <p:spPr>
          <a:xfrm>
            <a:off x="609600" y="1219200"/>
            <a:ext cx="7924800" cy="914400"/>
          </a:xfrm>
          <a:custGeom>
            <a:avLst/>
            <a:gdLst/>
            <a:ahLst/>
            <a:cxnLst/>
            <a:rect l="l" t="t" r="r" b="b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524288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" name="Google Shape;11;p19"/>
          <p:cNvCxnSpPr/>
          <p:nvPr/>
        </p:nvCxnSpPr>
        <p:spPr>
          <a:xfrm>
            <a:off x="1981200" y="3962400"/>
            <a:ext cx="6511925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2" name="Google Shape;12;p1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3" name="Google Shape;13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24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766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9405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30"/>
              <a:buFont typeface="Noto Sans Symbols"/>
              <a:buChar char="■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❑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9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9"/>
          <p:cNvSpPr txBox="1">
            <a:spLocks noGrp="1"/>
          </p:cNvSpPr>
          <p:nvPr>
            <p:ph type="ftr" idx="11"/>
          </p:nvPr>
        </p:nvSpPr>
        <p:spPr>
          <a:xfrm>
            <a:off x="31242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9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25" name="Google Shape;25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24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766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9405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30"/>
              <a:buFont typeface="Noto Sans Symbols"/>
              <a:buChar char="■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❑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21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2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21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l" t="t" r="r" b="b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524288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" name="Google Shape;30;p21"/>
          <p:cNvCxnSpPr/>
          <p:nvPr/>
        </p:nvCxnSpPr>
        <p:spPr>
          <a:xfrm>
            <a:off x="457200" y="6172200"/>
            <a:ext cx="82296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2JPaVZ8jUj0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"/>
          <p:cNvSpPr txBox="1"/>
          <p:nvPr/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2013 FALL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31242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Introduction to Computer Science</a:t>
            </a:r>
            <a:endParaRPr/>
          </a:p>
        </p:txBody>
      </p:sp>
      <p:sp>
        <p:nvSpPr>
          <p:cNvPr id="100" name="Google Shape;100;p1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1</a:t>
            </a:fld>
            <a:endParaRPr/>
          </a:p>
        </p:txBody>
      </p:sp>
      <p:sp>
        <p:nvSpPr>
          <p:cNvPr id="101" name="Google Shape;101;p1"/>
          <p:cNvSpPr txBox="1">
            <a:spLocks noGrp="1"/>
          </p:cNvSpPr>
          <p:nvPr>
            <p:ph type="ctrTitle"/>
          </p:nvPr>
        </p:nvSpPr>
        <p:spPr>
          <a:xfrm>
            <a:off x="914400" y="1709737"/>
            <a:ext cx="7623175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Garamond"/>
              <a:buNone/>
            </a:pPr>
            <a:r>
              <a:rPr lang="en-US" sz="4600" b="0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Introduction to Computer Science</a:t>
            </a:r>
            <a:endParaRPr/>
          </a:p>
        </p:txBody>
      </p:sp>
      <p:sp>
        <p:nvSpPr>
          <p:cNvPr id="102" name="Google Shape;102;p1"/>
          <p:cNvSpPr txBox="1">
            <a:spLocks noGrp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20"/>
              <a:buNone/>
            </a:pP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Dr. John Sum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20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Institute of Technology Management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20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National Chung Hsing University</a:t>
            </a:r>
            <a:endParaRPr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SzPts val="1820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0"/>
          <p:cNvSpPr txBox="1"/>
          <p:nvPr/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2013 FALL</a:t>
            </a:r>
            <a:endParaRPr/>
          </a:p>
        </p:txBody>
      </p:sp>
      <p:sp>
        <p:nvSpPr>
          <p:cNvPr id="181" name="Google Shape;181;p10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Introduction to Computer Science</a:t>
            </a:r>
            <a:endParaRPr/>
          </a:p>
        </p:txBody>
      </p:sp>
      <p:sp>
        <p:nvSpPr>
          <p:cNvPr id="182" name="Google Shape;182;p10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10</a:t>
            </a:fld>
            <a:endParaRPr/>
          </a:p>
        </p:txBody>
      </p:sp>
      <p:pic>
        <p:nvPicPr>
          <p:cNvPr id="183" name="Google Shape;183;p10" descr="File:JacquardLoomsSAFALodzPoland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1371600"/>
            <a:ext cx="3144837" cy="457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10" descr="File:JacquardWeavingPoland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95800" y="457200"/>
            <a:ext cx="3962400" cy="2654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10" descr="File:PunchingJacquardCardPoland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495800" y="3276600"/>
            <a:ext cx="3962400" cy="2667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10"/>
          <p:cNvSpPr txBox="1"/>
          <p:nvPr/>
        </p:nvSpPr>
        <p:spPr>
          <a:xfrm>
            <a:off x="1524000" y="609600"/>
            <a:ext cx="20574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Jacquard Looms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1"/>
          <p:cNvSpPr txBox="1"/>
          <p:nvPr/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2013 FALL</a:t>
            </a:r>
            <a:endParaRPr/>
          </a:p>
        </p:txBody>
      </p:sp>
      <p:sp>
        <p:nvSpPr>
          <p:cNvPr id="192" name="Google Shape;192;p11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Introduction to Computer Science</a:t>
            </a:r>
            <a:endParaRPr/>
          </a:p>
        </p:txBody>
      </p:sp>
      <p:sp>
        <p:nvSpPr>
          <p:cNvPr id="193" name="Google Shape;193;p11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11</a:t>
            </a:fld>
            <a:endParaRPr/>
          </a:p>
        </p:txBody>
      </p:sp>
      <p:sp>
        <p:nvSpPr>
          <p:cNvPr id="194" name="Google Shape;194;p1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lang="en-US" sz="4200" b="0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Simple versus complex computers</a:t>
            </a:r>
            <a:endParaRPr/>
          </a:p>
        </p:txBody>
      </p:sp>
      <p:sp>
        <p:nvSpPr>
          <p:cNvPr id="195" name="Google Shape;195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lang="en-US" sz="26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Abacus and Babbage Difference Machine are designed for special use.</a:t>
            </a:r>
            <a:endParaRPr dirty="0"/>
          </a:p>
          <a:p>
            <a:pPr marL="669925" lvl="1" indent="-32543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Abacus is for addition.</a:t>
            </a:r>
            <a:endParaRPr dirty="0"/>
          </a:p>
          <a:p>
            <a:pPr marL="669925" lvl="1" indent="-32543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BDM is for </a:t>
            </a:r>
            <a:r>
              <a:rPr lang="en-US" sz="2200" dirty="0"/>
              <a:t>doing approximation</a:t>
            </a: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669925" lvl="1" indent="-32543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Instructions are simple, i.e. easy to learn.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lang="en-US" sz="26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Contemporary computers are designed for general use.</a:t>
            </a:r>
            <a:endParaRPr dirty="0"/>
          </a:p>
          <a:p>
            <a:pPr marL="669925" lvl="1" indent="-32543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Their instructions to use (the hardware) are complex, i.e. difficult to learn.</a:t>
            </a:r>
            <a:endParaRPr dirty="0"/>
          </a:p>
          <a:p>
            <a:pPr marL="669925" lvl="1" indent="-32543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have a complete understand of how to use, enroll the computer science program.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2"/>
          <p:cNvSpPr txBox="1"/>
          <p:nvPr/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2013 FALL</a:t>
            </a:r>
            <a:endParaRPr/>
          </a:p>
        </p:txBody>
      </p:sp>
      <p:sp>
        <p:nvSpPr>
          <p:cNvPr id="201" name="Google Shape;201;p12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Introduction to Computer Science</a:t>
            </a:r>
            <a:endParaRPr/>
          </a:p>
        </p:txBody>
      </p:sp>
      <p:sp>
        <p:nvSpPr>
          <p:cNvPr id="202" name="Google Shape;202;p12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12</a:t>
            </a:fld>
            <a:endParaRPr/>
          </a:p>
        </p:txBody>
      </p:sp>
      <p:sp>
        <p:nvSpPr>
          <p:cNvPr id="203" name="Google Shape;203;p1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lang="en-US" sz="4200" b="0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Important Inventions</a:t>
            </a:r>
            <a:endParaRPr/>
          </a:p>
        </p:txBody>
      </p:sp>
      <p:sp>
        <p:nvSpPr>
          <p:cNvPr id="204" name="Google Shape;204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Char char="■"/>
            </a:pPr>
            <a:r>
              <a:rPr lang="en-US" sz="21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1800 Electricity (Alessandro Volta)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Char char="■"/>
            </a:pPr>
            <a:r>
              <a:rPr lang="en-US" sz="21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1801 Jacquard Looms (Joseph Marie Jacquard)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Char char="■"/>
            </a:pPr>
            <a:r>
              <a:rPr lang="en-US" sz="21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1836 Differential Analyzer (Gaspard-Gustave Coriolis)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Char char="■"/>
            </a:pPr>
            <a:r>
              <a:rPr lang="en-US" sz="21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1837 Analytic Engine (Conceptual machine, by Charles Babbage)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Char char="■"/>
            </a:pPr>
            <a:r>
              <a:rPr lang="en-US" sz="21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1878 Filament Lamp (Thomas Edison)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Char char="■"/>
            </a:pPr>
            <a:r>
              <a:rPr lang="en-US" sz="21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1878 Power generators, driven by steam engines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Char char="■"/>
            </a:pPr>
            <a:r>
              <a:rPr lang="en-US" sz="21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1888 Babbage Difference Machine (Henry Babbage)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Char char="■"/>
            </a:pPr>
            <a:r>
              <a:rPr lang="en-US" sz="21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1890 Tabulating Machine (Counting Machine, by Herman Hollerith)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Char char="■"/>
            </a:pPr>
            <a:r>
              <a:rPr lang="en-US" sz="21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1904 Vacuum Tube (John Ambrose Fleming)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Char char="■"/>
            </a:pPr>
            <a:r>
              <a:rPr lang="en-US" sz="21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1906 Diode, triode, other electronic components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6379d1cd70_0_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lang="en-US"/>
              <a:t>Important Inventions</a:t>
            </a:r>
            <a:endParaRPr/>
          </a:p>
        </p:txBody>
      </p:sp>
      <p:sp>
        <p:nvSpPr>
          <p:cNvPr id="211" name="Google Shape;211;g6379d1cd70_0_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1950" algn="l" rtl="0">
              <a:spcBef>
                <a:spcPts val="360"/>
              </a:spcBef>
              <a:spcAft>
                <a:spcPts val="0"/>
              </a:spcAft>
              <a:buSzPts val="2100"/>
              <a:buChar char="■"/>
            </a:pPr>
            <a:r>
              <a:rPr lang="en-US" sz="2100"/>
              <a:t>1792 – Claude Chappe establishes the first long-distance semaphore telegraph line.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-US" sz="2100"/>
              <a:t>1831 – Joseph Henry proposes and builds an electric telegraph.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-US" sz="2100"/>
              <a:t>1836 – Samuel Morse develops the Morse code.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-US" sz="2100"/>
              <a:t>1843 – Samuel Morse builds the first long distance electric telegraph line.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-US" sz="2100"/>
              <a:t>1876 – Alexander Graham Bell and Thomas A. Watson exhibit an electric telephone in Boston.</a:t>
            </a:r>
            <a:endParaRPr sz="2100"/>
          </a:p>
        </p:txBody>
      </p:sp>
      <p:sp>
        <p:nvSpPr>
          <p:cNvPr id="212" name="Google Shape;212;g6379d1cd70_0_0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3"/>
          <p:cNvSpPr txBox="1"/>
          <p:nvPr/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2013 FALL</a:t>
            </a:r>
            <a:endParaRPr/>
          </a:p>
        </p:txBody>
      </p:sp>
      <p:sp>
        <p:nvSpPr>
          <p:cNvPr id="218" name="Google Shape;218;p13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Introduction to Computer Science</a:t>
            </a:r>
            <a:endParaRPr/>
          </a:p>
        </p:txBody>
      </p:sp>
      <p:sp>
        <p:nvSpPr>
          <p:cNvPr id="219" name="Google Shape;219;p13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14</a:t>
            </a:fld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lang="en-US" sz="4200" b="0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Generations of Computers</a:t>
            </a:r>
            <a:endParaRPr/>
          </a:p>
        </p:txBody>
      </p:sp>
      <p:sp>
        <p:nvSpPr>
          <p:cNvPr id="221" name="Google Shape;221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Char char="■"/>
            </a:pPr>
            <a:r>
              <a:rPr lang="en-US" sz="21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 Generation Computers (Use of vacuum tubes)</a:t>
            </a:r>
            <a:endParaRPr dirty="0"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 dirty="0">
                <a:solidFill>
                  <a:srgbClr val="009900"/>
                </a:solidFill>
                <a:latin typeface="Arial"/>
                <a:ea typeface="Arial"/>
                <a:cs typeface="Arial"/>
                <a:sym typeface="Arial"/>
              </a:rPr>
              <a:t>1936 Algorithm, computation, Turing Machine (Conceptual model for a electronic computer, Alan Turing)</a:t>
            </a:r>
            <a:endParaRPr dirty="0"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1937-41 Atanasoff–Berry Computer (First digital electronic computer, not programmable, Iowa State College)</a:t>
            </a:r>
            <a:endParaRPr dirty="0"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1941 German Z3 (First store-program general purpose computer, Konrad </a:t>
            </a:r>
            <a:r>
              <a:rPr lang="en-US" sz="2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Zuse</a:t>
            </a: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dirty="0"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1943 Colossus (Tommy Flowers, UK)</a:t>
            </a:r>
            <a:endParaRPr dirty="0"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1944 Mark I (Howard H. Aiken designed, IBM built)</a:t>
            </a:r>
            <a:endParaRPr dirty="0"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 dirty="0">
                <a:solidFill>
                  <a:srgbClr val="009900"/>
                </a:solidFill>
                <a:latin typeface="Arial"/>
                <a:ea typeface="Arial"/>
                <a:cs typeface="Arial"/>
                <a:sym typeface="Arial"/>
              </a:rPr>
              <a:t>1945 Von Neumann Model (Conceptual model for a stored-program computer, John von Neumann)</a:t>
            </a:r>
            <a:endParaRPr dirty="0"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1946 ENIAC (Electronic Numerical Integrator and Computer, John Mauchly and J. Presper Eckert, University of Pennsylvania)</a:t>
            </a:r>
            <a:endParaRPr dirty="0"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1948 ENIAC was enhanced to be programmable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4"/>
          <p:cNvSpPr txBox="1"/>
          <p:nvPr/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2013 FALL</a:t>
            </a:r>
            <a:endParaRPr/>
          </a:p>
        </p:txBody>
      </p:sp>
      <p:sp>
        <p:nvSpPr>
          <p:cNvPr id="227" name="Google Shape;227;p14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Introduction to Computer Science</a:t>
            </a:r>
            <a:endParaRPr/>
          </a:p>
        </p:txBody>
      </p:sp>
      <p:sp>
        <p:nvSpPr>
          <p:cNvPr id="228" name="Google Shape;228;p14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15</a:t>
            </a:fld>
            <a:endParaRPr/>
          </a:p>
        </p:txBody>
      </p:sp>
      <p:sp>
        <p:nvSpPr>
          <p:cNvPr id="229" name="Google Shape;229;p1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lang="en-US" sz="4200" b="0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Generations of Computers</a:t>
            </a:r>
            <a:endParaRPr/>
          </a:p>
        </p:txBody>
      </p:sp>
      <p:sp>
        <p:nvSpPr>
          <p:cNvPr id="230" name="Google Shape;230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lang="en-US" sz="26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Second Generation of Computers (Use of </a:t>
            </a:r>
            <a:r>
              <a:rPr lang="en-US" sz="2600" dirty="0"/>
              <a:t>s</a:t>
            </a:r>
            <a:r>
              <a:rPr lang="en-US" sz="26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emiconductor transistors)</a:t>
            </a:r>
            <a:endParaRPr dirty="0"/>
          </a:p>
          <a:p>
            <a:pPr marL="669925" lvl="1" indent="-325437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1947 Transistor (John Bardeen and Walter Houser Brattain, William Shockley at Bell Lab)</a:t>
            </a:r>
            <a:endParaRPr dirty="0"/>
          </a:p>
          <a:p>
            <a:pPr marL="669925" lvl="1" indent="-325437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1951 Lyons Electronic Office (J. Lyons and Co.)</a:t>
            </a:r>
            <a:endParaRPr dirty="0"/>
          </a:p>
          <a:p>
            <a:pPr marL="669925" lvl="1" indent="-325437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1953 First Transistor Computer (U. Manchester, UK)</a:t>
            </a:r>
            <a:endParaRPr dirty="0"/>
          </a:p>
          <a:p>
            <a:pPr marL="669925" lvl="1" indent="-325437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1952 IBM 701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lang="en-US" sz="26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Third Generation of Computers (Use of IC)</a:t>
            </a:r>
            <a:endParaRPr dirty="0"/>
          </a:p>
          <a:p>
            <a:pPr marL="669925" lvl="1" indent="-325437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1964 IBM System/360 (Made of transistors and microchips)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lang="en-US" sz="26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Fourth Generation of Computers (Microprocessors)</a:t>
            </a:r>
            <a:endParaRPr dirty="0"/>
          </a:p>
          <a:p>
            <a:pPr marL="669925" lvl="1" indent="-325437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1965 </a:t>
            </a:r>
            <a:r>
              <a:rPr lang="en-US" sz="2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Programma</a:t>
            </a: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101</a:t>
            </a:r>
            <a:endParaRPr dirty="0"/>
          </a:p>
          <a:p>
            <a:pPr marL="669925" lvl="1" indent="-325437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1971 Intel 4004 CPU</a:t>
            </a:r>
            <a:endParaRPr dirty="0"/>
          </a:p>
          <a:p>
            <a:pPr marL="342900" lvl="0" indent="-252095" algn="l" rtl="0">
              <a:spcBef>
                <a:spcPts val="440"/>
              </a:spcBef>
              <a:spcAft>
                <a:spcPts val="0"/>
              </a:spcAft>
              <a:buSzPts val="1430"/>
              <a:buNone/>
            </a:pPr>
            <a:endParaRPr sz="2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6379d1cd70_0_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lang="en-US"/>
              <a:t>Generations of Computers</a:t>
            </a:r>
            <a:endParaRPr/>
          </a:p>
        </p:txBody>
      </p:sp>
      <p:sp>
        <p:nvSpPr>
          <p:cNvPr id="237" name="Google Shape;237;g6379d1cd70_0_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02895" algn="l" rtl="0">
              <a:spcBef>
                <a:spcPts val="360"/>
              </a:spcBef>
              <a:spcAft>
                <a:spcPts val="0"/>
              </a:spcAft>
              <a:buSzPts val="1170"/>
              <a:buChar char="■"/>
            </a:pPr>
            <a:r>
              <a:rPr lang="en-US" sz="2400" dirty="0"/>
              <a:t>Fifth Generation of Computers</a:t>
            </a:r>
            <a:endParaRPr sz="2400" dirty="0"/>
          </a:p>
          <a:p>
            <a:pPr marL="914400" lvl="1" indent="-297180" algn="l" rtl="0">
              <a:spcBef>
                <a:spcPts val="0"/>
              </a:spcBef>
              <a:spcAft>
                <a:spcPts val="0"/>
              </a:spcAft>
              <a:buSzPts val="1080"/>
              <a:buChar char="❑"/>
            </a:pPr>
            <a:r>
              <a:rPr lang="en-US" sz="2400" dirty="0"/>
              <a:t>Personal computers, Single CPU (single-core)</a:t>
            </a:r>
            <a:endParaRPr sz="2400" dirty="0"/>
          </a:p>
          <a:p>
            <a:pPr marL="914400" lvl="1" indent="-297180" algn="l" rtl="0">
              <a:spcBef>
                <a:spcPts val="0"/>
              </a:spcBef>
              <a:spcAft>
                <a:spcPts val="0"/>
              </a:spcAft>
              <a:buSzPts val="1080"/>
              <a:buChar char="❑"/>
            </a:pPr>
            <a:r>
              <a:rPr lang="en-US" sz="2400" dirty="0"/>
              <a:t>Text-command OS control</a:t>
            </a:r>
            <a:endParaRPr sz="2400" dirty="0"/>
          </a:p>
          <a:p>
            <a:pPr marL="457200" lvl="0" indent="-302895" algn="l" rtl="0">
              <a:spcBef>
                <a:spcPts val="0"/>
              </a:spcBef>
              <a:spcAft>
                <a:spcPts val="0"/>
              </a:spcAft>
              <a:buSzPts val="1170"/>
              <a:buChar char="■"/>
            </a:pPr>
            <a:r>
              <a:rPr lang="en-US" sz="2400" dirty="0"/>
              <a:t>Sixth Generation of Computers</a:t>
            </a:r>
            <a:endParaRPr sz="2400" dirty="0"/>
          </a:p>
          <a:p>
            <a:pPr marL="914400" lvl="1" indent="-297180" algn="l" rtl="0">
              <a:spcBef>
                <a:spcPts val="0"/>
              </a:spcBef>
              <a:spcAft>
                <a:spcPts val="0"/>
              </a:spcAft>
              <a:buSzPts val="1080"/>
              <a:buChar char="❑"/>
            </a:pPr>
            <a:r>
              <a:rPr lang="en-US" sz="2400" dirty="0"/>
              <a:t>Personal computers, single-core</a:t>
            </a:r>
            <a:endParaRPr sz="2400" dirty="0"/>
          </a:p>
          <a:p>
            <a:pPr marL="914400" lvl="1" indent="-297180" algn="l" rtl="0">
              <a:spcBef>
                <a:spcPts val="0"/>
              </a:spcBef>
              <a:spcAft>
                <a:spcPts val="0"/>
              </a:spcAft>
              <a:buSzPts val="1080"/>
              <a:buChar char="❑"/>
            </a:pPr>
            <a:r>
              <a:rPr lang="en-US" sz="2400" dirty="0"/>
              <a:t>Text-command and graphical user interface (GUI)-command OS control</a:t>
            </a:r>
            <a:endParaRPr sz="2400" dirty="0"/>
          </a:p>
          <a:p>
            <a:pPr marL="457200" lvl="0" indent="-302895" algn="l" rtl="0">
              <a:spcBef>
                <a:spcPts val="0"/>
              </a:spcBef>
              <a:spcAft>
                <a:spcPts val="0"/>
              </a:spcAft>
              <a:buSzPts val="1170"/>
              <a:buChar char="■"/>
            </a:pPr>
            <a:r>
              <a:rPr lang="en-US" sz="2400" dirty="0"/>
              <a:t>Seventh Generation of Computers</a:t>
            </a:r>
            <a:endParaRPr sz="2400" dirty="0"/>
          </a:p>
          <a:p>
            <a:pPr marL="914400" lvl="1" indent="-297180" algn="l" rtl="0">
              <a:spcBef>
                <a:spcPts val="0"/>
              </a:spcBef>
              <a:spcAft>
                <a:spcPts val="0"/>
              </a:spcAft>
              <a:buSzPts val="1080"/>
              <a:buChar char="❑"/>
            </a:pPr>
            <a:r>
              <a:rPr lang="en-US" sz="2400" dirty="0"/>
              <a:t>Personal computers, multi-core</a:t>
            </a:r>
            <a:endParaRPr sz="2400" dirty="0"/>
          </a:p>
          <a:p>
            <a:pPr marL="914400" lvl="1" indent="-297180" algn="l" rtl="0">
              <a:spcBef>
                <a:spcPts val="0"/>
              </a:spcBef>
              <a:spcAft>
                <a:spcPts val="0"/>
              </a:spcAft>
              <a:buSzPts val="1080"/>
              <a:buChar char="❑"/>
            </a:pPr>
            <a:r>
              <a:rPr lang="en-US" sz="2400" dirty="0"/>
              <a:t>Text-command, GUI-command and voice-command OS control  </a:t>
            </a:r>
            <a:endParaRPr sz="2400" dirty="0"/>
          </a:p>
        </p:txBody>
      </p:sp>
      <p:sp>
        <p:nvSpPr>
          <p:cNvPr id="238" name="Google Shape;238;g6379d1cd70_0_7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5"/>
          <p:cNvSpPr txBox="1"/>
          <p:nvPr/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2013 FALL</a:t>
            </a:r>
            <a:endParaRPr/>
          </a:p>
        </p:txBody>
      </p:sp>
      <p:sp>
        <p:nvSpPr>
          <p:cNvPr id="244" name="Google Shape;244;p15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Introduction to Computer Science</a:t>
            </a:r>
            <a:endParaRPr/>
          </a:p>
        </p:txBody>
      </p:sp>
      <p:sp>
        <p:nvSpPr>
          <p:cNvPr id="245" name="Google Shape;245;p15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17</a:t>
            </a:fld>
            <a:endParaRPr/>
          </a:p>
        </p:txBody>
      </p:sp>
      <p:sp>
        <p:nvSpPr>
          <p:cNvPr id="246" name="Google Shape;246;p1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lang="en-US" sz="4200" b="0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Computer Programs</a:t>
            </a:r>
            <a:endParaRPr/>
          </a:p>
        </p:txBody>
      </p:sp>
      <p:sp>
        <p:nvSpPr>
          <p:cNvPr id="247" name="Google Shape;247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lang="en-US" sz="26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Computers</a:t>
            </a:r>
            <a:endParaRPr dirty="0"/>
          </a:p>
          <a:p>
            <a:pPr marL="669925" lvl="1" indent="-32543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Perform calculation and store data</a:t>
            </a:r>
            <a:endParaRPr dirty="0"/>
          </a:p>
          <a:p>
            <a:pPr marL="669925" lvl="1" indent="-32543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Non-programmable or programmable</a:t>
            </a:r>
            <a:endParaRPr dirty="0"/>
          </a:p>
          <a:p>
            <a:pPr marL="669925" lvl="1" indent="-32543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Input/Output</a:t>
            </a: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devices for users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lang="en-US" sz="26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Programs (c.f. Procedure)</a:t>
            </a:r>
            <a:endParaRPr dirty="0"/>
          </a:p>
          <a:p>
            <a:pPr marL="669925" lvl="1" indent="-32543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Instructions for a set of components to work together </a:t>
            </a:r>
            <a:endParaRPr dirty="0"/>
          </a:p>
          <a:p>
            <a:pPr marL="669925" lvl="1" indent="-32543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Component: Mechanical machine, electronic gates, human workers in an organization (SOP)</a:t>
            </a:r>
            <a:endParaRPr dirty="0"/>
          </a:p>
          <a:p>
            <a:pPr marL="669925" lvl="1" indent="-32543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Computer: Machine code </a:t>
            </a: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 </a:t>
            </a: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Low level programs (Assembly Lang) </a:t>
            </a: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 </a:t>
            </a: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Middle level programs (C Language) </a:t>
            </a: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 </a:t>
            </a: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 level programs (SQL) </a:t>
            </a: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 </a:t>
            </a:r>
            <a:r>
              <a:rPr lang="en-US" sz="2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Application programs (Access)</a:t>
            </a: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6"/>
          <p:cNvSpPr txBox="1"/>
          <p:nvPr/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2013 FALL</a:t>
            </a:r>
            <a:endParaRPr/>
          </a:p>
        </p:txBody>
      </p:sp>
      <p:sp>
        <p:nvSpPr>
          <p:cNvPr id="253" name="Google Shape;253;p16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Introduction to Computer Science</a:t>
            </a:r>
            <a:endParaRPr/>
          </a:p>
        </p:txBody>
      </p:sp>
      <p:sp>
        <p:nvSpPr>
          <p:cNvPr id="254" name="Google Shape;254;p16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18</a:t>
            </a:fld>
            <a:endParaRPr/>
          </a:p>
        </p:txBody>
      </p:sp>
      <p:sp>
        <p:nvSpPr>
          <p:cNvPr id="255" name="Google Shape;255;p1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lang="en-US" sz="4200" b="0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Review Questions</a:t>
            </a:r>
            <a:endParaRPr/>
          </a:p>
        </p:txBody>
      </p:sp>
      <p:sp>
        <p:nvSpPr>
          <p:cNvPr id="256" name="Google Shape;256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the fundamental purpose of a computer?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Babbage Difference Machine is a mechanical or electronic computer?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the contribution of Thomas Edison in the history of computer?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did IBM manufacture her first digital electronic computer?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major inventions leading to the first, second, third and fourth generations of computers?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control a computer, we need __________.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are the similarities between a computer and a firm?</a:t>
            </a:r>
            <a:endParaRPr/>
          </a:p>
          <a:p>
            <a:pPr marL="342900" lvl="0" indent="-243840" algn="l" rtl="0">
              <a:spcBef>
                <a:spcPts val="480"/>
              </a:spcBef>
              <a:spcAft>
                <a:spcPts val="0"/>
              </a:spcAft>
              <a:buSzPts val="1560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7"/>
          <p:cNvSpPr txBox="1"/>
          <p:nvPr/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2013 FALL</a:t>
            </a:r>
            <a:endParaRPr/>
          </a:p>
        </p:txBody>
      </p:sp>
      <p:sp>
        <p:nvSpPr>
          <p:cNvPr id="262" name="Google Shape;262;p17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Introduction to Computer Science</a:t>
            </a:r>
            <a:endParaRPr/>
          </a:p>
        </p:txBody>
      </p:sp>
      <p:sp>
        <p:nvSpPr>
          <p:cNvPr id="263" name="Google Shape;263;p17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19</a:t>
            </a:fld>
            <a:endParaRPr/>
          </a:p>
        </p:txBody>
      </p:sp>
      <p:sp>
        <p:nvSpPr>
          <p:cNvPr id="264" name="Google Shape;264;p1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lang="en-US" sz="4200" b="0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Review Questions</a:t>
            </a:r>
            <a:endParaRPr/>
          </a:p>
        </p:txBody>
      </p:sp>
      <p:sp>
        <p:nvSpPr>
          <p:cNvPr id="265" name="Google Shape;265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accordance with the level of difficulty, what should be the correct ranking of the following skills.</a:t>
            </a:r>
            <a:endParaRPr/>
          </a:p>
          <a:p>
            <a:pPr marL="669925" lvl="1" indent="-325436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Knowing how to use Window.</a:t>
            </a:r>
            <a:endParaRPr/>
          </a:p>
          <a:p>
            <a:pPr marL="669925" lvl="1" indent="-325436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Knowing how to build Window.</a:t>
            </a:r>
            <a:endParaRPr/>
          </a:p>
          <a:p>
            <a:pPr marL="669925" lvl="1" indent="-325436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Knowing how to use CPU.</a:t>
            </a:r>
            <a:endParaRPr/>
          </a:p>
          <a:p>
            <a:pPr marL="669925" lvl="1" indent="-325436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Knowing how to build CPU.</a:t>
            </a:r>
            <a:endParaRPr/>
          </a:p>
          <a:p>
            <a:pPr marL="669925" lvl="1" indent="-325436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Knowing how to use MS WORD.</a:t>
            </a:r>
            <a:endParaRPr/>
          </a:p>
          <a:p>
            <a:pPr marL="669925" lvl="1" indent="-325436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Knowing how to build MS WORD.</a:t>
            </a:r>
            <a:endParaRPr/>
          </a:p>
          <a:p>
            <a:pPr marL="669925" lvl="1" indent="-325436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Knowing how to design a new model of CPU.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/>
          <p:nvPr/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2013 FALL</a:t>
            </a:r>
            <a:endParaRPr/>
          </a:p>
        </p:txBody>
      </p:sp>
      <p:sp>
        <p:nvSpPr>
          <p:cNvPr id="108" name="Google Shape;108;p2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Introduction to Computer Science</a:t>
            </a:r>
            <a:endParaRPr/>
          </a:p>
        </p:txBody>
      </p:sp>
      <p:sp>
        <p:nvSpPr>
          <p:cNvPr id="109" name="Google Shape;109;p2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</a:t>
            </a:fld>
            <a:endParaRPr/>
          </a:p>
        </p:txBody>
      </p:sp>
      <p:sp>
        <p:nvSpPr>
          <p:cNvPr id="110" name="Google Shape;110;p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lang="en-US" sz="4200" b="0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Lecture Outline</a:t>
            </a:r>
            <a:endParaRPr/>
          </a:p>
        </p:txBody>
      </p:sp>
      <p:sp>
        <p:nvSpPr>
          <p:cNvPr id="111" name="Google Shape;111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About John Sum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About the Course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History of Computers</a:t>
            </a:r>
            <a:endParaRPr/>
          </a:p>
          <a:p>
            <a:pPr marL="669925" lvl="1" indent="-32543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Computer is …, computer can …</a:t>
            </a:r>
            <a:endParaRPr/>
          </a:p>
          <a:p>
            <a:pPr marL="669925" lvl="1" indent="-32543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Simple versus complex computers</a:t>
            </a:r>
            <a:endParaRPr/>
          </a:p>
          <a:p>
            <a:pPr marL="669925" lvl="1" indent="-32543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Important inventions</a:t>
            </a:r>
            <a:endParaRPr/>
          </a:p>
          <a:p>
            <a:pPr marL="669925" lvl="1" indent="-32543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Generations of computers</a:t>
            </a:r>
            <a:endParaRPr/>
          </a:p>
          <a:p>
            <a:pPr marL="669925" lvl="1" indent="-32543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Computer programs</a:t>
            </a:r>
            <a:endParaRPr/>
          </a:p>
          <a:p>
            <a:pPr marL="669925" lvl="1" indent="-32543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Review questions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Youtube video on “History of Computers”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8"/>
          <p:cNvSpPr txBox="1"/>
          <p:nvPr/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2013 FALL</a:t>
            </a:r>
            <a:endParaRPr/>
          </a:p>
        </p:txBody>
      </p:sp>
      <p:sp>
        <p:nvSpPr>
          <p:cNvPr id="271" name="Google Shape;271;p18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Introduction to Computer Science</a:t>
            </a:r>
            <a:endParaRPr/>
          </a:p>
        </p:txBody>
      </p:sp>
      <p:sp>
        <p:nvSpPr>
          <p:cNvPr id="272" name="Google Shape;272;p18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20</a:t>
            </a:fld>
            <a:endParaRPr/>
          </a:p>
        </p:txBody>
      </p:sp>
      <p:sp>
        <p:nvSpPr>
          <p:cNvPr id="273" name="Google Shape;273;p1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lang="en-US" sz="4200" b="0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Additional Information</a:t>
            </a:r>
            <a:endParaRPr/>
          </a:p>
        </p:txBody>
      </p:sp>
      <p:sp>
        <p:nvSpPr>
          <p:cNvPr id="274" name="Google Shape;274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History of Computers</a:t>
            </a:r>
            <a:endParaRPr/>
          </a:p>
          <a:p>
            <a:pPr marL="669925" lvl="1" indent="-325436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lang="en-US" sz="2600" b="0" i="0" u="sng">
                <a:solidFill>
                  <a:schemeClr val="dk1"/>
                </a:solidFill>
                <a:hlinkClick r:id="rId3"/>
              </a:rPr>
              <a:t>http://www.youtube.com/watch?v=2JPaVZ8jUj0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BBC Documentary: History of Computers</a:t>
            </a:r>
            <a:endParaRPr/>
          </a:p>
          <a:p>
            <a:pPr marL="669925" lvl="1" indent="-325436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http://www.youtube.com/watch?v=NbhbssXWDAE&amp;feature=rellist&amp;playnext=1&amp;list=PLDE8FF57B9EF2D4D2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/>
          <p:cNvSpPr txBox="1"/>
          <p:nvPr/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2013 FALL</a:t>
            </a:r>
            <a:endParaRPr/>
          </a:p>
        </p:txBody>
      </p:sp>
      <p:sp>
        <p:nvSpPr>
          <p:cNvPr id="117" name="Google Shape;117;p3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Introduction to Computer Science</a:t>
            </a:r>
            <a:endParaRPr/>
          </a:p>
        </p:txBody>
      </p:sp>
      <p:sp>
        <p:nvSpPr>
          <p:cNvPr id="118" name="Google Shape;118;p3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3</a:t>
            </a:fld>
            <a:endParaRPr/>
          </a:p>
        </p:txBody>
      </p:sp>
      <p:sp>
        <p:nvSpPr>
          <p:cNvPr id="119" name="Google Shape;119;p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lang="en-US" sz="4200" b="0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About John Sum</a:t>
            </a:r>
            <a:endParaRPr/>
          </a:p>
        </p:txBody>
      </p:sp>
      <p:sp>
        <p:nvSpPr>
          <p:cNvPr id="120" name="Google Shape;120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John Pui-Fai Sum (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沈培輝</a:t>
            </a: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Institute of Technology Management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Professor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Office: Room 821, CSSM Building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Email: pfsum@nchu.edu.tw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Homepage: web.nchu.edu.tw/~pfsum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Office hours: By appointment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"/>
          <p:cNvSpPr txBox="1"/>
          <p:nvPr/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2013 FALL</a:t>
            </a:r>
            <a:endParaRPr/>
          </a:p>
        </p:txBody>
      </p:sp>
      <p:sp>
        <p:nvSpPr>
          <p:cNvPr id="126" name="Google Shape;126;p4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Introduction to Computer Science</a:t>
            </a:r>
            <a:endParaRPr/>
          </a:p>
        </p:txBody>
      </p:sp>
      <p:sp>
        <p:nvSpPr>
          <p:cNvPr id="127" name="Google Shape;127;p4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4</a:t>
            </a:fld>
            <a:endParaRPr/>
          </a:p>
        </p:txBody>
      </p:sp>
      <p:sp>
        <p:nvSpPr>
          <p:cNvPr id="128" name="Google Shape;128;p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lang="en-US" sz="4200" b="0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About John Sum</a:t>
            </a:r>
            <a:endParaRPr/>
          </a:p>
        </p:txBody>
      </p:sp>
      <p:sp>
        <p:nvSpPr>
          <p:cNvPr id="129" name="Google Shape;129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Taiwan-HK-Chinese, born and educated in HK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Moved to Taiwan in Feb 14, 2005, got Taiwan citizenship in August 1, 2007.</a:t>
            </a:r>
            <a:endParaRPr/>
          </a:p>
          <a:p>
            <a:pPr marL="342900" lvl="0" indent="-235584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None/>
            </a:pPr>
            <a:endParaRPr sz="2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BEng in Electronic Engineering, Hong Kong Polytechnic University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Master, PhD in Computer Science &amp; Engineering, Chinese University of Hong Kong.</a:t>
            </a:r>
            <a:endParaRPr/>
          </a:p>
          <a:p>
            <a:pPr marL="342900" lvl="0" indent="-235584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None/>
            </a:pPr>
            <a:endParaRPr sz="2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Excellent Cantonese, good English, average Mandarin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"/>
          <p:cNvSpPr txBox="1"/>
          <p:nvPr/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2013 FALL</a:t>
            </a:r>
            <a:endParaRPr/>
          </a:p>
        </p:txBody>
      </p:sp>
      <p:sp>
        <p:nvSpPr>
          <p:cNvPr id="135" name="Google Shape;135;p5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Introduction to Computer Science</a:t>
            </a:r>
            <a:endParaRPr/>
          </a:p>
        </p:txBody>
      </p:sp>
      <p:sp>
        <p:nvSpPr>
          <p:cNvPr id="136" name="Google Shape;136;p5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5</a:t>
            </a:fld>
            <a:endParaRPr/>
          </a:p>
        </p:txBody>
      </p:sp>
      <p:sp>
        <p:nvSpPr>
          <p:cNvPr id="137" name="Google Shape;137;p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lang="en-US" sz="4200" b="0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About the Course</a:t>
            </a:r>
            <a:endParaRPr/>
          </a:p>
        </p:txBody>
      </p:sp>
      <p:sp>
        <p:nvSpPr>
          <p:cNvPr id="138" name="Google Shape;138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Introducing basic concepts of computers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Teaching</a:t>
            </a:r>
            <a:endParaRPr/>
          </a:p>
          <a:p>
            <a:pPr marL="669925" lvl="1" indent="-325436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Lectures with lecture notes and review exercises</a:t>
            </a:r>
            <a:endParaRPr/>
          </a:p>
          <a:p>
            <a:pPr marL="669925" lvl="1" indent="-325436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Tutorial sessions, and review lectures (make-up classes)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Assessment</a:t>
            </a:r>
            <a:endParaRPr/>
          </a:p>
          <a:p>
            <a:pPr marL="669925" lvl="1" indent="-325436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Individual assignments, group assignments</a:t>
            </a:r>
            <a:endParaRPr/>
          </a:p>
          <a:p>
            <a:pPr marL="669925" lvl="1" indent="-325436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Examinations: Mid-term and final</a:t>
            </a:r>
            <a:endParaRPr/>
          </a:p>
          <a:p>
            <a:pPr marL="669925" lvl="1" indent="-325436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Bonus assignment(s)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6"/>
          <p:cNvSpPr txBox="1"/>
          <p:nvPr/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2013 FALL</a:t>
            </a:r>
            <a:endParaRPr/>
          </a:p>
        </p:txBody>
      </p:sp>
      <p:sp>
        <p:nvSpPr>
          <p:cNvPr id="144" name="Google Shape;144;p6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Introduction to Computer Science</a:t>
            </a:r>
            <a:endParaRPr/>
          </a:p>
        </p:txBody>
      </p:sp>
      <p:sp>
        <p:nvSpPr>
          <p:cNvPr id="145" name="Google Shape;145;p6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6</a:t>
            </a:fld>
            <a:endParaRPr/>
          </a:p>
        </p:txBody>
      </p:sp>
      <p:sp>
        <p:nvSpPr>
          <p:cNvPr id="146" name="Google Shape;146;p6"/>
          <p:cNvSpPr txBox="1"/>
          <p:nvPr/>
        </p:nvSpPr>
        <p:spPr>
          <a:xfrm>
            <a:off x="762000" y="2514600"/>
            <a:ext cx="7010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4400"/>
              <a:buFont typeface="Garamond"/>
              <a:buNone/>
            </a:pPr>
            <a:r>
              <a:rPr lang="en-US" sz="4400" b="0" i="0" u="none">
                <a:solidFill>
                  <a:srgbClr val="009900"/>
                </a:solidFill>
                <a:latin typeface="Garamond"/>
                <a:ea typeface="Garamond"/>
                <a:cs typeface="Garamond"/>
                <a:sym typeface="Garamond"/>
              </a:rPr>
              <a:t>History of Computers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"/>
          <p:cNvSpPr txBox="1"/>
          <p:nvPr/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2013 FALL</a:t>
            </a:r>
            <a:endParaRPr/>
          </a:p>
        </p:txBody>
      </p:sp>
      <p:sp>
        <p:nvSpPr>
          <p:cNvPr id="152" name="Google Shape;152;p7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Introduction to Computer Science</a:t>
            </a:r>
            <a:endParaRPr/>
          </a:p>
        </p:txBody>
      </p:sp>
      <p:sp>
        <p:nvSpPr>
          <p:cNvPr id="153" name="Google Shape;153;p7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7</a:t>
            </a:fld>
            <a:endParaRPr/>
          </a:p>
        </p:txBody>
      </p:sp>
      <p:sp>
        <p:nvSpPr>
          <p:cNvPr id="154" name="Google Shape;154;p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Garamond"/>
              <a:buNone/>
            </a:pPr>
            <a:r>
              <a:rPr lang="en-US" sz="3800" b="0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Computer is </a:t>
            </a:r>
            <a:r>
              <a:rPr lang="en-US" sz="38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r>
              <a:rPr lang="en-US" sz="3800" b="0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, computer can </a:t>
            </a:r>
            <a:r>
              <a:rPr lang="en-US" sz="38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r>
              <a:rPr lang="en-US" sz="3800" b="0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, network of computers can </a:t>
            </a:r>
            <a:r>
              <a:rPr lang="en-US" sz="38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endParaRPr/>
          </a:p>
        </p:txBody>
      </p:sp>
      <p:sp>
        <p:nvSpPr>
          <p:cNvPr id="155" name="Google Shape;155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Char char="■"/>
            </a:pPr>
            <a:r>
              <a:rPr lang="en-US" sz="21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Computer is part of an information system.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Char char="■"/>
            </a:pPr>
            <a:r>
              <a:rPr lang="en-US" sz="21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Computer is able to process data (computation) and store data.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Char char="■"/>
            </a:pPr>
            <a:r>
              <a:rPr lang="en-US" sz="21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Standalone computers can do many things.</a:t>
            </a:r>
            <a:endParaRPr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File storage</a:t>
            </a:r>
            <a:endParaRPr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Word Processing (e.g. MS Word)</a:t>
            </a:r>
            <a:endParaRPr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storage (e.g. MS Access)</a:t>
            </a:r>
            <a:endParaRPr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analysis (e.g. MS Excel, SAS, SPSS)</a:t>
            </a:r>
            <a:endParaRPr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Computer games (e.g. Games in Window)</a:t>
            </a:r>
            <a:endParaRPr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Scientific researches (e.g. Matlab, Mathematica)</a:t>
            </a:r>
            <a:endParaRPr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Drawing and photo editing (e.g. Corel Draw, Photoshop)</a:t>
            </a:r>
            <a:endParaRPr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Reading document (e.g. MS WORD, Adobe Reader)</a:t>
            </a:r>
            <a:endParaRPr/>
          </a:p>
          <a:p>
            <a:pPr marL="669925" lvl="1" indent="-32543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❑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Music/Video (e.g. Real Player, Media Player)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Char char="■"/>
            </a:pPr>
            <a:r>
              <a:rPr lang="en-US" sz="21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network technologies, computers can do even more.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8"/>
          <p:cNvSpPr txBox="1"/>
          <p:nvPr/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2013 FALL</a:t>
            </a:r>
            <a:endParaRPr/>
          </a:p>
        </p:txBody>
      </p:sp>
      <p:sp>
        <p:nvSpPr>
          <p:cNvPr id="161" name="Google Shape;161;p8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Introduction to Computer Science</a:t>
            </a:r>
            <a:endParaRPr/>
          </a:p>
        </p:txBody>
      </p:sp>
      <p:sp>
        <p:nvSpPr>
          <p:cNvPr id="162" name="Google Shape;162;p8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8</a:t>
            </a:fld>
            <a:endParaRPr/>
          </a:p>
        </p:txBody>
      </p:sp>
      <p:sp>
        <p:nvSpPr>
          <p:cNvPr id="163" name="Google Shape;163;p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lang="en-US" sz="4200" b="0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Simple versus complex computers</a:t>
            </a:r>
            <a:endParaRPr/>
          </a:p>
        </p:txBody>
      </p:sp>
      <p:sp>
        <p:nvSpPr>
          <p:cNvPr id="164" name="Google Shape;164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matter what, the basic function of a computer is to perform computation.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Simple computing machines.</a:t>
            </a:r>
            <a:endParaRPr/>
          </a:p>
          <a:p>
            <a:pPr marL="669925" lvl="1" indent="-325437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Egyptian Abacus, Chinese Abacus</a:t>
            </a:r>
            <a:endParaRPr/>
          </a:p>
          <a:p>
            <a:pPr marL="669925" lvl="1" indent="-325437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Simple to use, calculating by hand (human being is the machine)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Complex computing machines</a:t>
            </a:r>
            <a:endParaRPr/>
          </a:p>
          <a:p>
            <a:pPr marL="669925" lvl="1" indent="-325437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Jacquard Looms </a:t>
            </a:r>
            <a:endParaRPr/>
          </a:p>
          <a:p>
            <a:pPr marL="669925" lvl="1" indent="-325437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Babbage Difference Machine</a:t>
            </a:r>
            <a:endParaRPr/>
          </a:p>
          <a:p>
            <a:pPr marL="669925" lvl="1" indent="-325437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Programmable, calculating by machine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Even more complex computing machines</a:t>
            </a:r>
            <a:endParaRPr/>
          </a:p>
          <a:p>
            <a:pPr marL="669925" lvl="1" indent="-325437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320"/>
              <a:buFont typeface="Noto Sans Symbols"/>
              <a:buChar char="❑"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Mainframe, workstations, PC, smartphones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9"/>
          <p:cNvSpPr txBox="1"/>
          <p:nvPr/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2013 FALL</a:t>
            </a:r>
            <a:endParaRPr/>
          </a:p>
        </p:txBody>
      </p:sp>
      <p:sp>
        <p:nvSpPr>
          <p:cNvPr id="170" name="Google Shape;170;p9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r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Introduction to Computer Science</a:t>
            </a:r>
            <a:endParaRPr/>
          </a:p>
        </p:txBody>
      </p:sp>
      <p:sp>
        <p:nvSpPr>
          <p:cNvPr id="171" name="Google Shape;171;p9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9</a:t>
            </a:fld>
            <a:endParaRPr/>
          </a:p>
        </p:txBody>
      </p:sp>
      <p:pic>
        <p:nvPicPr>
          <p:cNvPr id="172" name="Google Shape;172;p9" descr="File:Boulier1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381000"/>
            <a:ext cx="3733800" cy="2801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9" descr="File:Babbage Difference Engine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72000" y="2895600"/>
            <a:ext cx="4419600" cy="3198812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9"/>
          <p:cNvSpPr txBox="1"/>
          <p:nvPr/>
        </p:nvSpPr>
        <p:spPr>
          <a:xfrm>
            <a:off x="4648200" y="1081087"/>
            <a:ext cx="19050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Chinese Abacus</a:t>
            </a:r>
            <a:endParaRPr/>
          </a:p>
        </p:txBody>
      </p:sp>
      <p:sp>
        <p:nvSpPr>
          <p:cNvPr id="175" name="Google Shape;175;p9"/>
          <p:cNvSpPr txBox="1"/>
          <p:nvPr/>
        </p:nvSpPr>
        <p:spPr>
          <a:xfrm>
            <a:off x="1066800" y="4510087"/>
            <a:ext cx="32004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Babbage Difference Machine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1334</Words>
  <Application>Microsoft Office PowerPoint</Application>
  <PresentationFormat>如螢幕大小 (4:3)</PresentationFormat>
  <Paragraphs>214</Paragraphs>
  <Slides>20</Slides>
  <Notes>20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20</vt:i4>
      </vt:variant>
    </vt:vector>
  </HeadingPairs>
  <TitlesOfParts>
    <vt:vector size="27" baseType="lpstr">
      <vt:lpstr>Noto Sans Symbols</vt:lpstr>
      <vt:lpstr>Arial</vt:lpstr>
      <vt:lpstr>Times New Roman</vt:lpstr>
      <vt:lpstr>Wingdings</vt:lpstr>
      <vt:lpstr>Garamond</vt:lpstr>
      <vt:lpstr>1_Edge</vt:lpstr>
      <vt:lpstr>Edge</vt:lpstr>
      <vt:lpstr>Introduction to Computer Science</vt:lpstr>
      <vt:lpstr>Lecture Outline</vt:lpstr>
      <vt:lpstr>About John Sum</vt:lpstr>
      <vt:lpstr>About John Sum</vt:lpstr>
      <vt:lpstr>About the Course</vt:lpstr>
      <vt:lpstr>PowerPoint 簡報</vt:lpstr>
      <vt:lpstr>Computer is …, computer can …, network of computers can …</vt:lpstr>
      <vt:lpstr>Simple versus complex computers</vt:lpstr>
      <vt:lpstr>PowerPoint 簡報</vt:lpstr>
      <vt:lpstr>PowerPoint 簡報</vt:lpstr>
      <vt:lpstr>Simple versus complex computers</vt:lpstr>
      <vt:lpstr>Important Inventions</vt:lpstr>
      <vt:lpstr>Important Inventions</vt:lpstr>
      <vt:lpstr>Generations of Computers</vt:lpstr>
      <vt:lpstr>Generations of Computers</vt:lpstr>
      <vt:lpstr>Generations of Computers</vt:lpstr>
      <vt:lpstr>Computer Programs</vt:lpstr>
      <vt:lpstr>Review Questions</vt:lpstr>
      <vt:lpstr>Review Questions</vt:lpstr>
      <vt:lpstr>Additional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Science</dc:title>
  <dc:creator>Department of Computing</dc:creator>
  <cp:lastModifiedBy>John Sum</cp:lastModifiedBy>
  <cp:revision>4</cp:revision>
  <dcterms:created xsi:type="dcterms:W3CDTF">2000-09-08T05:24:46Z</dcterms:created>
  <dcterms:modified xsi:type="dcterms:W3CDTF">2020-09-03T10:16:36Z</dcterms:modified>
</cp:coreProperties>
</file>