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86" r:id="rId3"/>
    <p:sldId id="262" r:id="rId4"/>
    <p:sldId id="284" r:id="rId5"/>
    <p:sldId id="285" r:id="rId6"/>
    <p:sldId id="257" r:id="rId7"/>
    <p:sldId id="258" r:id="rId8"/>
    <p:sldId id="281" r:id="rId9"/>
    <p:sldId id="261" r:id="rId10"/>
    <p:sldId id="263" r:id="rId11"/>
    <p:sldId id="264" r:id="rId12"/>
    <p:sldId id="282" r:id="rId13"/>
    <p:sldId id="265" r:id="rId14"/>
    <p:sldId id="266" r:id="rId15"/>
    <p:sldId id="268" r:id="rId16"/>
    <p:sldId id="279" r:id="rId17"/>
    <p:sldId id="269" r:id="rId18"/>
    <p:sldId id="283" r:id="rId19"/>
    <p:sldId id="277" r:id="rId20"/>
    <p:sldId id="276" r:id="rId21"/>
    <p:sldId id="270" r:id="rId22"/>
    <p:sldId id="271" r:id="rId23"/>
    <p:sldId id="275" r:id="rId24"/>
    <p:sldId id="272" r:id="rId25"/>
    <p:sldId id="273" r:id="rId26"/>
    <p:sldId id="274" r:id="rId27"/>
    <p:sldId id="280" r:id="rId28"/>
    <p:sldId id="260"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3122" autoAdjust="0"/>
  </p:normalViewPr>
  <p:slideViewPr>
    <p:cSldViewPr snapToGrid="0">
      <p:cViewPr varScale="1">
        <p:scale>
          <a:sx n="59" d="100"/>
          <a:sy n="59" d="100"/>
        </p:scale>
        <p:origin x="-112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EE330-5143-45D0-B93B-651F1061803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8B1ACC1-4767-44E8-9C34-EA44E89C9F68}">
      <dgm:prSet phldrT="[Text]" custT="1"/>
      <dgm:spPr/>
      <dgm:t>
        <a:bodyPr/>
        <a:lstStyle/>
        <a:p>
          <a:r>
            <a:rPr lang="en-US" altLang="zh-TW" sz="1800" dirty="0" smtClean="0"/>
            <a:t>Attacker</a:t>
          </a:r>
          <a:endParaRPr lang="en-US" sz="1800" dirty="0"/>
        </a:p>
      </dgm:t>
    </dgm:pt>
    <dgm:pt modelId="{B1A8A043-6D98-4B6A-88BF-9769A19A838B}" type="parTrans" cxnId="{0EC3D5E5-BE98-4074-873D-0DDF3487CFE2}">
      <dgm:prSet/>
      <dgm:spPr/>
      <dgm:t>
        <a:bodyPr/>
        <a:lstStyle/>
        <a:p>
          <a:endParaRPr lang="en-US"/>
        </a:p>
      </dgm:t>
    </dgm:pt>
    <dgm:pt modelId="{8718E12F-3818-49EB-8F00-BAAB77939363}" type="sibTrans" cxnId="{0EC3D5E5-BE98-4074-873D-0DDF3487CFE2}">
      <dgm:prSet/>
      <dgm:spPr/>
      <dgm:t>
        <a:bodyPr/>
        <a:lstStyle/>
        <a:p>
          <a:endParaRPr lang="en-US"/>
        </a:p>
      </dgm:t>
    </dgm:pt>
    <dgm:pt modelId="{7B965885-20F2-46F4-A9BA-643EC2C54968}">
      <dgm:prSet phldrT="[Text]" custT="1"/>
      <dgm:spPr/>
      <dgm:t>
        <a:bodyPr/>
        <a:lstStyle/>
        <a:p>
          <a:r>
            <a:rPr lang="zh-TW" altLang="en-US" sz="1800" dirty="0" smtClean="0"/>
            <a:t>駭客</a:t>
          </a:r>
          <a:endParaRPr lang="en-US" sz="1800" dirty="0"/>
        </a:p>
      </dgm:t>
    </dgm:pt>
    <dgm:pt modelId="{6010A1BF-06ED-4A03-AB40-F94FEE32B0DA}" type="parTrans" cxnId="{D8E37C8B-4608-4B7B-BC5A-04A15596F640}">
      <dgm:prSet/>
      <dgm:spPr/>
      <dgm:t>
        <a:bodyPr/>
        <a:lstStyle/>
        <a:p>
          <a:endParaRPr lang="en-US"/>
        </a:p>
      </dgm:t>
    </dgm:pt>
    <dgm:pt modelId="{BA2EC95E-1D56-4209-9EDD-8ABC8DCD1438}" type="sibTrans" cxnId="{D8E37C8B-4608-4B7B-BC5A-04A15596F640}">
      <dgm:prSet/>
      <dgm:spPr/>
      <dgm:t>
        <a:bodyPr/>
        <a:lstStyle/>
        <a:p>
          <a:endParaRPr lang="en-US"/>
        </a:p>
      </dgm:t>
    </dgm:pt>
    <dgm:pt modelId="{679F7CA0-C0CE-4D6E-BCC2-6F0E69EDC882}">
      <dgm:prSet phldrT="[Text]" custT="1"/>
      <dgm:spPr/>
      <dgm:t>
        <a:bodyPr/>
        <a:lstStyle/>
        <a:p>
          <a:r>
            <a:rPr lang="en-US" altLang="zh-TW" sz="1800" dirty="0" smtClean="0"/>
            <a:t>Tool</a:t>
          </a:r>
          <a:endParaRPr lang="en-US" sz="1800" dirty="0"/>
        </a:p>
      </dgm:t>
    </dgm:pt>
    <dgm:pt modelId="{94C759C2-177F-4967-890E-DE62241FD007}" type="parTrans" cxnId="{F4D02526-1321-4D86-9E78-E16716EA0B84}">
      <dgm:prSet/>
      <dgm:spPr/>
      <dgm:t>
        <a:bodyPr/>
        <a:lstStyle/>
        <a:p>
          <a:endParaRPr lang="en-US"/>
        </a:p>
      </dgm:t>
    </dgm:pt>
    <dgm:pt modelId="{5AFCB2E6-95CA-4CA0-BB00-A302FF3B2B6B}" type="sibTrans" cxnId="{F4D02526-1321-4D86-9E78-E16716EA0B84}">
      <dgm:prSet/>
      <dgm:spPr/>
      <dgm:t>
        <a:bodyPr/>
        <a:lstStyle/>
        <a:p>
          <a:endParaRPr lang="en-US"/>
        </a:p>
      </dgm:t>
    </dgm:pt>
    <dgm:pt modelId="{CD705C8A-8B52-44F3-ABC7-8A17C8CFB432}">
      <dgm:prSet phldrT="[Text]" custT="1"/>
      <dgm:spPr/>
      <dgm:t>
        <a:bodyPr/>
        <a:lstStyle/>
        <a:p>
          <a:r>
            <a:rPr lang="zh-TW" altLang="en-US" sz="1600" dirty="0" smtClean="0"/>
            <a:t>使用者指令</a:t>
          </a:r>
          <a:endParaRPr lang="en-US" sz="1600" dirty="0"/>
        </a:p>
      </dgm:t>
    </dgm:pt>
    <dgm:pt modelId="{26929437-D226-4860-ADDC-384BD34EFF01}" type="parTrans" cxnId="{DEE6CAE2-EEA2-4DD2-8A81-7CF6A2929723}">
      <dgm:prSet/>
      <dgm:spPr/>
      <dgm:t>
        <a:bodyPr/>
        <a:lstStyle/>
        <a:p>
          <a:endParaRPr lang="en-US"/>
        </a:p>
      </dgm:t>
    </dgm:pt>
    <dgm:pt modelId="{E778B5B8-5CC9-4996-8672-D4A4ABC1C865}" type="sibTrans" cxnId="{DEE6CAE2-EEA2-4DD2-8A81-7CF6A2929723}">
      <dgm:prSet/>
      <dgm:spPr/>
      <dgm:t>
        <a:bodyPr/>
        <a:lstStyle/>
        <a:p>
          <a:endParaRPr lang="en-US"/>
        </a:p>
      </dgm:t>
    </dgm:pt>
    <dgm:pt modelId="{7FA0B1A0-95CE-4629-9A32-7B26416270A4}">
      <dgm:prSet phldrT="[Text]" custT="1"/>
      <dgm:spPr/>
      <dgm:t>
        <a:bodyPr/>
        <a:lstStyle/>
        <a:p>
          <a:r>
            <a:rPr lang="en-US" altLang="zh-TW" sz="2000" dirty="0" smtClean="0"/>
            <a:t>Access</a:t>
          </a:r>
          <a:endParaRPr lang="en-US" sz="2000" dirty="0"/>
        </a:p>
      </dgm:t>
    </dgm:pt>
    <dgm:pt modelId="{D1B8A81E-5535-44B9-8700-14BC6DA4FDD6}" type="parTrans" cxnId="{37E90E52-2DAB-4D97-B50E-E505F5B0FC28}">
      <dgm:prSet/>
      <dgm:spPr/>
      <dgm:t>
        <a:bodyPr/>
        <a:lstStyle/>
        <a:p>
          <a:endParaRPr lang="en-US"/>
        </a:p>
      </dgm:t>
    </dgm:pt>
    <dgm:pt modelId="{3470D84E-5DD6-4A35-8F1E-CC12A3A95E7B}" type="sibTrans" cxnId="{37E90E52-2DAB-4D97-B50E-E505F5B0FC28}">
      <dgm:prSet/>
      <dgm:spPr/>
      <dgm:t>
        <a:bodyPr/>
        <a:lstStyle/>
        <a:p>
          <a:endParaRPr lang="en-US"/>
        </a:p>
      </dgm:t>
    </dgm:pt>
    <dgm:pt modelId="{F3469280-68DA-46DF-AAD7-D142701DAFF2}">
      <dgm:prSet phldrT="[Text]" custT="1"/>
      <dgm:spPr/>
      <dgm:t>
        <a:bodyPr/>
        <a:lstStyle/>
        <a:p>
          <a:r>
            <a:rPr lang="zh-TW" altLang="en-US" sz="1600" dirty="0" smtClean="0"/>
            <a:t>管理疏失</a:t>
          </a:r>
          <a:endParaRPr lang="en-US" sz="1600" dirty="0"/>
        </a:p>
      </dgm:t>
    </dgm:pt>
    <dgm:pt modelId="{97588E87-2CD5-4790-B069-2C865CC113CD}" type="parTrans" cxnId="{AAB75548-273F-4ED3-A9A8-56B76FD25094}">
      <dgm:prSet/>
      <dgm:spPr/>
      <dgm:t>
        <a:bodyPr/>
        <a:lstStyle/>
        <a:p>
          <a:endParaRPr lang="en-US"/>
        </a:p>
      </dgm:t>
    </dgm:pt>
    <dgm:pt modelId="{9900C346-323F-4EBC-B6AA-DC4FB0F8C98F}" type="sibTrans" cxnId="{AAB75548-273F-4ED3-A9A8-56B76FD25094}">
      <dgm:prSet/>
      <dgm:spPr/>
      <dgm:t>
        <a:bodyPr/>
        <a:lstStyle/>
        <a:p>
          <a:endParaRPr lang="en-US"/>
        </a:p>
      </dgm:t>
    </dgm:pt>
    <dgm:pt modelId="{36AAFFAA-9F39-49E7-A553-47F7D75CF0C2}">
      <dgm:prSet custT="1"/>
      <dgm:spPr/>
      <dgm:t>
        <a:bodyPr/>
        <a:lstStyle/>
        <a:p>
          <a:r>
            <a:rPr lang="en-US" sz="2000" dirty="0" smtClean="0"/>
            <a:t>Result</a:t>
          </a:r>
          <a:endParaRPr lang="en-US" sz="2000" dirty="0"/>
        </a:p>
      </dgm:t>
    </dgm:pt>
    <dgm:pt modelId="{A92E8CEF-D405-4BE6-821F-E4867D7A3B6C}" type="parTrans" cxnId="{197509A8-C723-4577-A56D-F8E2BFDBD927}">
      <dgm:prSet/>
      <dgm:spPr/>
      <dgm:t>
        <a:bodyPr/>
        <a:lstStyle/>
        <a:p>
          <a:endParaRPr lang="en-US"/>
        </a:p>
      </dgm:t>
    </dgm:pt>
    <dgm:pt modelId="{E30F2790-A380-44E9-BA5C-D5AF6DD37B21}" type="sibTrans" cxnId="{197509A8-C723-4577-A56D-F8E2BFDBD927}">
      <dgm:prSet/>
      <dgm:spPr/>
      <dgm:t>
        <a:bodyPr/>
        <a:lstStyle/>
        <a:p>
          <a:endParaRPr lang="en-US"/>
        </a:p>
      </dgm:t>
    </dgm:pt>
    <dgm:pt modelId="{DA7C3015-98F0-4A66-9193-516C2493E97A}">
      <dgm:prSet custT="1"/>
      <dgm:spPr/>
      <dgm:t>
        <a:bodyPr/>
        <a:lstStyle/>
        <a:p>
          <a:r>
            <a:rPr lang="en-US" altLang="zh-TW" sz="2000" dirty="0" smtClean="0"/>
            <a:t>Goal</a:t>
          </a:r>
          <a:endParaRPr lang="en-US" sz="2000" dirty="0"/>
        </a:p>
      </dgm:t>
    </dgm:pt>
    <dgm:pt modelId="{3A37F3C2-21AC-43FF-A28F-54D683CAAC54}" type="parTrans" cxnId="{DF59519B-F6EE-4CE0-A3E7-5A610659025C}">
      <dgm:prSet/>
      <dgm:spPr/>
      <dgm:t>
        <a:bodyPr/>
        <a:lstStyle/>
        <a:p>
          <a:endParaRPr lang="en-US"/>
        </a:p>
      </dgm:t>
    </dgm:pt>
    <dgm:pt modelId="{0F428C56-B050-4FEF-9E6D-4AEF0357F7C7}" type="sibTrans" cxnId="{DF59519B-F6EE-4CE0-A3E7-5A610659025C}">
      <dgm:prSet/>
      <dgm:spPr/>
      <dgm:t>
        <a:bodyPr/>
        <a:lstStyle/>
        <a:p>
          <a:endParaRPr lang="en-US"/>
        </a:p>
      </dgm:t>
    </dgm:pt>
    <dgm:pt modelId="{ADE19838-2AA8-444E-AC11-D04F9D6913A6}">
      <dgm:prSet custT="1"/>
      <dgm:spPr/>
      <dgm:t>
        <a:bodyPr/>
        <a:lstStyle/>
        <a:p>
          <a:r>
            <a:rPr lang="zh-TW" altLang="en-US" sz="1600" dirty="0" smtClean="0"/>
            <a:t>資料竄改</a:t>
          </a:r>
          <a:endParaRPr lang="en-US" sz="1600" dirty="0"/>
        </a:p>
      </dgm:t>
    </dgm:pt>
    <dgm:pt modelId="{1B0B687D-186A-4314-B1CD-5FC092EBA22C}" type="parTrans" cxnId="{0D0DDBC8-F2E8-4C8C-9777-22269FC779E6}">
      <dgm:prSet/>
      <dgm:spPr/>
      <dgm:t>
        <a:bodyPr/>
        <a:lstStyle/>
        <a:p>
          <a:endParaRPr lang="en-US"/>
        </a:p>
      </dgm:t>
    </dgm:pt>
    <dgm:pt modelId="{FB1754BF-C96F-4277-8410-1EEA36BF66E6}" type="sibTrans" cxnId="{0D0DDBC8-F2E8-4C8C-9777-22269FC779E6}">
      <dgm:prSet/>
      <dgm:spPr/>
      <dgm:t>
        <a:bodyPr/>
        <a:lstStyle/>
        <a:p>
          <a:endParaRPr lang="en-US"/>
        </a:p>
      </dgm:t>
    </dgm:pt>
    <dgm:pt modelId="{511238D3-4A43-41E8-9E7B-E9E84134BFA2}">
      <dgm:prSet phldrT="[Text]" custT="1"/>
      <dgm:spPr/>
      <dgm:t>
        <a:bodyPr/>
        <a:lstStyle/>
        <a:p>
          <a:r>
            <a:rPr lang="zh-TW" altLang="en-US" sz="1800" dirty="0" smtClean="0"/>
            <a:t>間諜</a:t>
          </a:r>
          <a:endParaRPr lang="en-US" sz="1800" dirty="0"/>
        </a:p>
      </dgm:t>
    </dgm:pt>
    <dgm:pt modelId="{FC9B2EED-68EC-4992-80C2-FB8BBED8D96D}" type="parTrans" cxnId="{177C1262-4381-4FA7-B2D5-0FC9887F6E5E}">
      <dgm:prSet/>
      <dgm:spPr/>
      <dgm:t>
        <a:bodyPr/>
        <a:lstStyle/>
        <a:p>
          <a:endParaRPr lang="en-US"/>
        </a:p>
      </dgm:t>
    </dgm:pt>
    <dgm:pt modelId="{1E3B1D81-78E0-4380-BC87-1A61891CA4A4}" type="sibTrans" cxnId="{177C1262-4381-4FA7-B2D5-0FC9887F6E5E}">
      <dgm:prSet/>
      <dgm:spPr/>
      <dgm:t>
        <a:bodyPr/>
        <a:lstStyle/>
        <a:p>
          <a:endParaRPr lang="en-US"/>
        </a:p>
      </dgm:t>
    </dgm:pt>
    <dgm:pt modelId="{D6651215-2525-4DA9-B6B6-0ED1414214CE}">
      <dgm:prSet phldrT="[Text]" custT="1"/>
      <dgm:spPr/>
      <dgm:t>
        <a:bodyPr/>
        <a:lstStyle/>
        <a:p>
          <a:r>
            <a:rPr lang="zh-TW" altLang="en-US" sz="1800" dirty="0" smtClean="0"/>
            <a:t>惡</a:t>
          </a:r>
          <a:r>
            <a:rPr lang="zh-TW" altLang="en-US" sz="1800" smtClean="0"/>
            <a:t>意破壞</a:t>
          </a:r>
          <a:endParaRPr lang="en-US" sz="1800" dirty="0"/>
        </a:p>
      </dgm:t>
    </dgm:pt>
    <dgm:pt modelId="{51C5C115-A0F9-4F4B-BFA0-A680A087AC2A}" type="parTrans" cxnId="{D6A4FFF0-8731-46E2-8CEA-204633D0CA86}">
      <dgm:prSet/>
      <dgm:spPr/>
      <dgm:t>
        <a:bodyPr/>
        <a:lstStyle/>
        <a:p>
          <a:endParaRPr lang="en-US"/>
        </a:p>
      </dgm:t>
    </dgm:pt>
    <dgm:pt modelId="{DF928F1C-23B8-4C56-83F8-76BF7C3B519E}" type="sibTrans" cxnId="{D6A4FFF0-8731-46E2-8CEA-204633D0CA86}">
      <dgm:prSet/>
      <dgm:spPr/>
      <dgm:t>
        <a:bodyPr/>
        <a:lstStyle/>
        <a:p>
          <a:endParaRPr lang="en-US"/>
        </a:p>
      </dgm:t>
    </dgm:pt>
    <dgm:pt modelId="{A8AD5308-716F-4361-807D-A490CDB9370B}">
      <dgm:prSet phldrT="[Text]" custT="1"/>
      <dgm:spPr/>
      <dgm:t>
        <a:bodyPr/>
        <a:lstStyle/>
        <a:p>
          <a:r>
            <a:rPr lang="zh-TW" altLang="en-US" sz="1800" dirty="0" smtClean="0"/>
            <a:t>職業犯罪</a:t>
          </a:r>
          <a:endParaRPr lang="en-US" sz="1800" dirty="0"/>
        </a:p>
      </dgm:t>
    </dgm:pt>
    <dgm:pt modelId="{877DB428-C9FB-46B8-9721-67413D76925B}" type="parTrans" cxnId="{2709F784-DB96-40A1-B8F6-406C9512EEBB}">
      <dgm:prSet/>
      <dgm:spPr/>
      <dgm:t>
        <a:bodyPr/>
        <a:lstStyle/>
        <a:p>
          <a:endParaRPr lang="en-US"/>
        </a:p>
      </dgm:t>
    </dgm:pt>
    <dgm:pt modelId="{16707CAE-BCE8-4D20-8B59-D6A690C875EE}" type="sibTrans" cxnId="{2709F784-DB96-40A1-B8F6-406C9512EEBB}">
      <dgm:prSet/>
      <dgm:spPr/>
      <dgm:t>
        <a:bodyPr/>
        <a:lstStyle/>
        <a:p>
          <a:endParaRPr lang="en-US"/>
        </a:p>
      </dgm:t>
    </dgm:pt>
    <dgm:pt modelId="{41FBD263-BCCD-4B25-8EA2-86ACD7CFBFCA}">
      <dgm:prSet phldrT="[Text]" custT="1"/>
      <dgm:spPr/>
      <dgm:t>
        <a:bodyPr/>
        <a:lstStyle/>
        <a:p>
          <a:r>
            <a:rPr lang="en-US" altLang="zh-TW" sz="1600" dirty="0" smtClean="0"/>
            <a:t>JAVA</a:t>
          </a:r>
          <a:endParaRPr lang="en-US" sz="1600" dirty="0"/>
        </a:p>
      </dgm:t>
    </dgm:pt>
    <dgm:pt modelId="{48A7E6FE-E29C-45D4-9761-E93EDA415C1B}" type="parTrans" cxnId="{3E2CC64D-4DDF-40EE-B435-685A7AAA0B5C}">
      <dgm:prSet/>
      <dgm:spPr/>
      <dgm:t>
        <a:bodyPr/>
        <a:lstStyle/>
        <a:p>
          <a:endParaRPr lang="en-US"/>
        </a:p>
      </dgm:t>
    </dgm:pt>
    <dgm:pt modelId="{CD293AFB-D677-418A-AD0B-BC741B7B23D2}" type="sibTrans" cxnId="{3E2CC64D-4DDF-40EE-B435-685A7AAA0B5C}">
      <dgm:prSet/>
      <dgm:spPr/>
      <dgm:t>
        <a:bodyPr/>
        <a:lstStyle/>
        <a:p>
          <a:endParaRPr lang="en-US"/>
        </a:p>
      </dgm:t>
    </dgm:pt>
    <dgm:pt modelId="{E52D4FC0-DF5D-404C-8F14-1D2A3FFD8E05}">
      <dgm:prSet phldrT="[Text]" custT="1"/>
      <dgm:spPr/>
      <dgm:t>
        <a:bodyPr/>
        <a:lstStyle/>
        <a:p>
          <a:r>
            <a:rPr lang="zh-TW" altLang="en-US" sz="1600" dirty="0" smtClean="0"/>
            <a:t>套裝軟體</a:t>
          </a:r>
          <a:endParaRPr lang="en-US" sz="1600" dirty="0"/>
        </a:p>
      </dgm:t>
    </dgm:pt>
    <dgm:pt modelId="{3DE85D15-0DE8-4019-ACAE-A288379E9175}" type="parTrans" cxnId="{48882297-3960-4E0E-9A58-426F72701B27}">
      <dgm:prSet/>
      <dgm:spPr/>
      <dgm:t>
        <a:bodyPr/>
        <a:lstStyle/>
        <a:p>
          <a:endParaRPr lang="en-US"/>
        </a:p>
      </dgm:t>
    </dgm:pt>
    <dgm:pt modelId="{AACD6F39-11C3-425F-98C3-83362E356F93}" type="sibTrans" cxnId="{48882297-3960-4E0E-9A58-426F72701B27}">
      <dgm:prSet/>
      <dgm:spPr/>
      <dgm:t>
        <a:bodyPr/>
        <a:lstStyle/>
        <a:p>
          <a:endParaRPr lang="en-US"/>
        </a:p>
      </dgm:t>
    </dgm:pt>
    <dgm:pt modelId="{0AD27EF4-E32F-49A2-B71B-58D55C69138D}">
      <dgm:prSet phldrT="[Text]" custT="1"/>
      <dgm:spPr/>
      <dgm:t>
        <a:bodyPr/>
        <a:lstStyle/>
        <a:p>
          <a:r>
            <a:rPr lang="zh-TW" altLang="en-US" sz="1600" dirty="0" smtClean="0"/>
            <a:t>設計疏失</a:t>
          </a:r>
          <a:endParaRPr lang="en-US" sz="1600" dirty="0"/>
        </a:p>
      </dgm:t>
    </dgm:pt>
    <dgm:pt modelId="{F385AA2C-E9F1-4B4D-9E39-34F93A8AFE6D}" type="parTrans" cxnId="{1D856A38-EC82-48BC-98F4-C488FBA2B34B}">
      <dgm:prSet/>
      <dgm:spPr/>
      <dgm:t>
        <a:bodyPr/>
        <a:lstStyle/>
        <a:p>
          <a:endParaRPr lang="en-US"/>
        </a:p>
      </dgm:t>
    </dgm:pt>
    <dgm:pt modelId="{F6EF7ABF-1F6E-4E33-968F-ECCE695FD24B}" type="sibTrans" cxnId="{1D856A38-EC82-48BC-98F4-C488FBA2B34B}">
      <dgm:prSet/>
      <dgm:spPr/>
      <dgm:t>
        <a:bodyPr/>
        <a:lstStyle/>
        <a:p>
          <a:endParaRPr lang="en-US"/>
        </a:p>
      </dgm:t>
    </dgm:pt>
    <dgm:pt modelId="{D6C8A915-CBF3-4408-9453-156E3BC65016}">
      <dgm:prSet phldrT="[Text]" custT="1"/>
      <dgm:spPr/>
      <dgm:t>
        <a:bodyPr/>
        <a:lstStyle/>
        <a:p>
          <a:r>
            <a:rPr lang="zh-TW" altLang="en-US" sz="1600" dirty="0" smtClean="0"/>
            <a:t>非法存取</a:t>
          </a:r>
          <a:endParaRPr lang="en-US" sz="1600" dirty="0"/>
        </a:p>
      </dgm:t>
    </dgm:pt>
    <dgm:pt modelId="{A160F4A8-9578-4595-9CD0-C73B9697147A}" type="parTrans" cxnId="{C07AB219-84BE-42AE-AB66-408836E08F2B}">
      <dgm:prSet/>
      <dgm:spPr/>
      <dgm:t>
        <a:bodyPr/>
        <a:lstStyle/>
        <a:p>
          <a:endParaRPr lang="en-US"/>
        </a:p>
      </dgm:t>
    </dgm:pt>
    <dgm:pt modelId="{FEBDFAED-E6D9-4C63-AE08-18A8F6B9D8FE}" type="sibTrans" cxnId="{C07AB219-84BE-42AE-AB66-408836E08F2B}">
      <dgm:prSet/>
      <dgm:spPr/>
      <dgm:t>
        <a:bodyPr/>
        <a:lstStyle/>
        <a:p>
          <a:endParaRPr lang="en-US"/>
        </a:p>
      </dgm:t>
    </dgm:pt>
    <dgm:pt modelId="{9949A656-18FA-4115-92F4-F0DA43D1E111}">
      <dgm:prSet phldrT="[Text]" custT="1"/>
      <dgm:spPr/>
      <dgm:t>
        <a:bodyPr/>
        <a:lstStyle/>
        <a:p>
          <a:endParaRPr lang="en-US" sz="1600" dirty="0"/>
        </a:p>
      </dgm:t>
    </dgm:pt>
    <dgm:pt modelId="{47748A94-96DB-4ABB-84F9-0F52EAD49C78}" type="parTrans" cxnId="{535DE25C-0EF6-4D78-B543-E5AF39F19593}">
      <dgm:prSet/>
      <dgm:spPr/>
      <dgm:t>
        <a:bodyPr/>
        <a:lstStyle/>
        <a:p>
          <a:endParaRPr lang="en-US"/>
        </a:p>
      </dgm:t>
    </dgm:pt>
    <dgm:pt modelId="{CB7F1FFA-95E4-4F15-9570-EA0E0A783C05}" type="sibTrans" cxnId="{535DE25C-0EF6-4D78-B543-E5AF39F19593}">
      <dgm:prSet/>
      <dgm:spPr/>
      <dgm:t>
        <a:bodyPr/>
        <a:lstStyle/>
        <a:p>
          <a:endParaRPr lang="en-US"/>
        </a:p>
      </dgm:t>
    </dgm:pt>
    <dgm:pt modelId="{704DC59C-3707-433D-B054-5E84C194D5F1}">
      <dgm:prSet phldrT="[Text]" custT="1"/>
      <dgm:spPr/>
      <dgm:t>
        <a:bodyPr/>
        <a:lstStyle/>
        <a:p>
          <a:r>
            <a:rPr lang="zh-TW" altLang="en-US" sz="1600" dirty="0" smtClean="0"/>
            <a:t>非法使用</a:t>
          </a:r>
          <a:endParaRPr lang="en-US" sz="1600" dirty="0"/>
        </a:p>
      </dgm:t>
    </dgm:pt>
    <dgm:pt modelId="{8FC1F218-FB6E-4893-9673-37DDC737C79F}" type="parTrans" cxnId="{C8025FC2-AAC1-408D-BA8E-82DF6B8A825E}">
      <dgm:prSet/>
      <dgm:spPr/>
      <dgm:t>
        <a:bodyPr/>
        <a:lstStyle/>
        <a:p>
          <a:endParaRPr lang="en-US"/>
        </a:p>
      </dgm:t>
    </dgm:pt>
    <dgm:pt modelId="{E3160175-90CC-4945-998B-CA22F2CD68DE}" type="sibTrans" cxnId="{C8025FC2-AAC1-408D-BA8E-82DF6B8A825E}">
      <dgm:prSet/>
      <dgm:spPr/>
      <dgm:t>
        <a:bodyPr/>
        <a:lstStyle/>
        <a:p>
          <a:endParaRPr lang="en-US"/>
        </a:p>
      </dgm:t>
    </dgm:pt>
    <dgm:pt modelId="{E7D15AB6-4428-4D4E-884E-9F8E417E14EE}">
      <dgm:prSet custT="1"/>
      <dgm:spPr/>
      <dgm:t>
        <a:bodyPr/>
        <a:lstStyle/>
        <a:p>
          <a:r>
            <a:rPr lang="zh-TW" altLang="en-US" sz="1600" dirty="0" smtClean="0"/>
            <a:t>資料竊取</a:t>
          </a:r>
          <a:endParaRPr lang="en-US" sz="1600" dirty="0"/>
        </a:p>
      </dgm:t>
    </dgm:pt>
    <dgm:pt modelId="{BBAE5FAA-F045-4C96-A84E-75E12D135D04}" type="parTrans" cxnId="{2D7A2E79-0EA0-42C2-B24E-983C169BEF41}">
      <dgm:prSet/>
      <dgm:spPr/>
      <dgm:t>
        <a:bodyPr/>
        <a:lstStyle/>
        <a:p>
          <a:endParaRPr lang="en-US"/>
        </a:p>
      </dgm:t>
    </dgm:pt>
    <dgm:pt modelId="{AC73B613-DD80-480C-97B0-ADD8781039CA}" type="sibTrans" cxnId="{2D7A2E79-0EA0-42C2-B24E-983C169BEF41}">
      <dgm:prSet/>
      <dgm:spPr/>
      <dgm:t>
        <a:bodyPr/>
        <a:lstStyle/>
        <a:p>
          <a:endParaRPr lang="en-US"/>
        </a:p>
      </dgm:t>
    </dgm:pt>
    <dgm:pt modelId="{A4A9139A-D10F-41EF-A0BA-74996500A215}">
      <dgm:prSet custT="1"/>
      <dgm:spPr/>
      <dgm:t>
        <a:bodyPr/>
        <a:lstStyle/>
        <a:p>
          <a:r>
            <a:rPr lang="zh-TW" altLang="en-US" sz="1600" dirty="0" smtClean="0"/>
            <a:t>資料破壞</a:t>
          </a:r>
          <a:endParaRPr lang="en-US" sz="1600" dirty="0"/>
        </a:p>
      </dgm:t>
    </dgm:pt>
    <dgm:pt modelId="{71035163-E1D6-4CCB-9342-7E3622841DE3}" type="parTrans" cxnId="{FAD852B9-FA18-4AEB-A05B-BBC3936E3D7F}">
      <dgm:prSet/>
      <dgm:spPr/>
      <dgm:t>
        <a:bodyPr/>
        <a:lstStyle/>
        <a:p>
          <a:endParaRPr lang="en-US"/>
        </a:p>
      </dgm:t>
    </dgm:pt>
    <dgm:pt modelId="{3A8AA578-FA1D-4687-AB9F-A4CC7DF00905}" type="sibTrans" cxnId="{FAD852B9-FA18-4AEB-A05B-BBC3936E3D7F}">
      <dgm:prSet/>
      <dgm:spPr/>
      <dgm:t>
        <a:bodyPr/>
        <a:lstStyle/>
        <a:p>
          <a:endParaRPr lang="en-US"/>
        </a:p>
      </dgm:t>
    </dgm:pt>
    <dgm:pt modelId="{F8B9CBAD-ADD4-4D43-9375-DB88CE5900B1}">
      <dgm:prSet custT="1"/>
      <dgm:spPr/>
      <dgm:t>
        <a:bodyPr/>
        <a:lstStyle/>
        <a:p>
          <a:r>
            <a:rPr lang="zh-TW" altLang="en-US" sz="1600" dirty="0" smtClean="0"/>
            <a:t>系統癱瘓</a:t>
          </a:r>
          <a:endParaRPr lang="en-US" sz="1600" dirty="0"/>
        </a:p>
      </dgm:t>
    </dgm:pt>
    <dgm:pt modelId="{BB981D4D-D6E3-4216-8E6F-42CCF5577603}" type="parTrans" cxnId="{C28B3DB6-E2E1-4C94-9C41-7D7C23F124B4}">
      <dgm:prSet/>
      <dgm:spPr/>
      <dgm:t>
        <a:bodyPr/>
        <a:lstStyle/>
        <a:p>
          <a:endParaRPr lang="en-US"/>
        </a:p>
      </dgm:t>
    </dgm:pt>
    <dgm:pt modelId="{4CE4F778-5955-48D6-A478-49098EC636D5}" type="sibTrans" cxnId="{C28B3DB6-E2E1-4C94-9C41-7D7C23F124B4}">
      <dgm:prSet/>
      <dgm:spPr/>
      <dgm:t>
        <a:bodyPr/>
        <a:lstStyle/>
        <a:p>
          <a:endParaRPr lang="en-US"/>
        </a:p>
      </dgm:t>
    </dgm:pt>
    <dgm:pt modelId="{00A485A2-35A1-4E19-8766-B02158CB1C51}">
      <dgm:prSet custT="1"/>
      <dgm:spPr/>
      <dgm:t>
        <a:bodyPr/>
        <a:lstStyle/>
        <a:p>
          <a:r>
            <a:rPr lang="zh-TW" altLang="en-US" sz="1600" dirty="0" smtClean="0"/>
            <a:t>報復</a:t>
          </a:r>
          <a:endParaRPr lang="en-US" sz="1600" dirty="0"/>
        </a:p>
      </dgm:t>
    </dgm:pt>
    <dgm:pt modelId="{5BA8E07A-E12D-4BD1-BE8E-16844258DD9F}" type="parTrans" cxnId="{6FD4AA7A-A239-4202-86A6-33D9D3222710}">
      <dgm:prSet/>
      <dgm:spPr/>
      <dgm:t>
        <a:bodyPr/>
        <a:lstStyle/>
        <a:p>
          <a:endParaRPr lang="en-US"/>
        </a:p>
      </dgm:t>
    </dgm:pt>
    <dgm:pt modelId="{B52B227E-D46E-43B7-B590-6AD113BE1A0F}" type="sibTrans" cxnId="{6FD4AA7A-A239-4202-86A6-33D9D3222710}">
      <dgm:prSet/>
      <dgm:spPr/>
      <dgm:t>
        <a:bodyPr/>
        <a:lstStyle/>
        <a:p>
          <a:endParaRPr lang="en-US"/>
        </a:p>
      </dgm:t>
    </dgm:pt>
    <dgm:pt modelId="{E5A35735-1108-4488-AF77-B0A13F520D3B}">
      <dgm:prSet custT="1"/>
      <dgm:spPr/>
      <dgm:t>
        <a:bodyPr/>
        <a:lstStyle/>
        <a:p>
          <a:r>
            <a:rPr lang="zh-TW" altLang="en-US" sz="1600" dirty="0" smtClean="0"/>
            <a:t>獲取情報</a:t>
          </a:r>
          <a:endParaRPr lang="en-US" sz="1600" dirty="0"/>
        </a:p>
      </dgm:t>
    </dgm:pt>
    <dgm:pt modelId="{7B043E52-F574-4DBE-A981-DCDC1E9464D0}" type="parTrans" cxnId="{778FE425-CF7F-41E7-A65B-07203E96811C}">
      <dgm:prSet/>
      <dgm:spPr/>
      <dgm:t>
        <a:bodyPr/>
        <a:lstStyle/>
        <a:p>
          <a:endParaRPr lang="en-US"/>
        </a:p>
      </dgm:t>
    </dgm:pt>
    <dgm:pt modelId="{7C2EBA07-A225-41D7-A143-C22E77A067BF}" type="sibTrans" cxnId="{778FE425-CF7F-41E7-A65B-07203E96811C}">
      <dgm:prSet/>
      <dgm:spPr/>
      <dgm:t>
        <a:bodyPr/>
        <a:lstStyle/>
        <a:p>
          <a:endParaRPr lang="en-US"/>
        </a:p>
      </dgm:t>
    </dgm:pt>
    <dgm:pt modelId="{C9C32A79-6718-443C-B950-7A98F121FB83}">
      <dgm:prSet custT="1"/>
      <dgm:spPr/>
      <dgm:t>
        <a:bodyPr/>
        <a:lstStyle/>
        <a:p>
          <a:r>
            <a:rPr lang="zh-TW" altLang="en-US" sz="1600" dirty="0" smtClean="0"/>
            <a:t>獲得報酬</a:t>
          </a:r>
          <a:endParaRPr lang="en-US" sz="1600" dirty="0"/>
        </a:p>
      </dgm:t>
    </dgm:pt>
    <dgm:pt modelId="{B97BCEB9-89D1-4EF5-BADB-B198D446B4D6}" type="parTrans" cxnId="{38EC929B-B1FF-4013-949D-E4A468E24005}">
      <dgm:prSet/>
      <dgm:spPr/>
      <dgm:t>
        <a:bodyPr/>
        <a:lstStyle/>
        <a:p>
          <a:endParaRPr lang="en-US"/>
        </a:p>
      </dgm:t>
    </dgm:pt>
    <dgm:pt modelId="{8DE42116-AE13-42BC-9512-CEDABF2726F2}" type="sibTrans" cxnId="{38EC929B-B1FF-4013-949D-E4A468E24005}">
      <dgm:prSet/>
      <dgm:spPr/>
      <dgm:t>
        <a:bodyPr/>
        <a:lstStyle/>
        <a:p>
          <a:endParaRPr lang="en-US"/>
        </a:p>
      </dgm:t>
    </dgm:pt>
    <dgm:pt modelId="{F1CBA6BC-B126-40CD-82A7-32FD5344700E}">
      <dgm:prSet custT="1"/>
      <dgm:spPr/>
      <dgm:t>
        <a:bodyPr/>
        <a:lstStyle/>
        <a:p>
          <a:r>
            <a:rPr lang="zh-TW" altLang="en-US" sz="1600" dirty="0" smtClean="0"/>
            <a:t>成就感</a:t>
          </a:r>
          <a:endParaRPr lang="en-US" sz="1600" dirty="0"/>
        </a:p>
      </dgm:t>
    </dgm:pt>
    <dgm:pt modelId="{06F4D07C-07C3-4A71-843E-46B6BB1639E0}" type="parTrans" cxnId="{7A19D509-BD5E-43E0-A84B-D559EAB8379C}">
      <dgm:prSet/>
      <dgm:spPr/>
      <dgm:t>
        <a:bodyPr/>
        <a:lstStyle/>
        <a:p>
          <a:endParaRPr lang="en-US"/>
        </a:p>
      </dgm:t>
    </dgm:pt>
    <dgm:pt modelId="{7EF9BAAE-EDC6-4BB2-A74C-4197F0551A3B}" type="sibTrans" cxnId="{7A19D509-BD5E-43E0-A84B-D559EAB8379C}">
      <dgm:prSet/>
      <dgm:spPr/>
      <dgm:t>
        <a:bodyPr/>
        <a:lstStyle/>
        <a:p>
          <a:endParaRPr lang="en-US"/>
        </a:p>
      </dgm:t>
    </dgm:pt>
    <dgm:pt modelId="{AACC469D-5418-4BF1-A8CA-777E52FAA1F8}" type="pres">
      <dgm:prSet presAssocID="{31EEE330-5143-45D0-B93B-651F10618036}" presName="linearFlow" presStyleCnt="0">
        <dgm:presLayoutVars>
          <dgm:dir/>
          <dgm:animLvl val="lvl"/>
          <dgm:resizeHandles val="exact"/>
        </dgm:presLayoutVars>
      </dgm:prSet>
      <dgm:spPr/>
      <dgm:t>
        <a:bodyPr/>
        <a:lstStyle/>
        <a:p>
          <a:endParaRPr lang="en-US"/>
        </a:p>
      </dgm:t>
    </dgm:pt>
    <dgm:pt modelId="{1760C3C7-E8E5-4451-ADCA-6F504419955F}" type="pres">
      <dgm:prSet presAssocID="{F8B1ACC1-4767-44E8-9C34-EA44E89C9F68}" presName="composite" presStyleCnt="0"/>
      <dgm:spPr/>
    </dgm:pt>
    <dgm:pt modelId="{C6DAD911-0EA4-4B24-82B3-52ADE1C4FA6D}" type="pres">
      <dgm:prSet presAssocID="{F8B1ACC1-4767-44E8-9C34-EA44E89C9F68}" presName="parTx" presStyleLbl="node1" presStyleIdx="0" presStyleCnt="5">
        <dgm:presLayoutVars>
          <dgm:chMax val="0"/>
          <dgm:chPref val="0"/>
          <dgm:bulletEnabled val="1"/>
        </dgm:presLayoutVars>
      </dgm:prSet>
      <dgm:spPr/>
      <dgm:t>
        <a:bodyPr/>
        <a:lstStyle/>
        <a:p>
          <a:endParaRPr lang="en-US"/>
        </a:p>
      </dgm:t>
    </dgm:pt>
    <dgm:pt modelId="{29F45A29-9CD8-4BA6-A1CB-0371D8F49CD1}" type="pres">
      <dgm:prSet presAssocID="{F8B1ACC1-4767-44E8-9C34-EA44E89C9F68}" presName="parSh" presStyleLbl="node1" presStyleIdx="0" presStyleCnt="5" custLinFactNeighborX="1742" custLinFactNeighborY="10860"/>
      <dgm:spPr/>
      <dgm:t>
        <a:bodyPr/>
        <a:lstStyle/>
        <a:p>
          <a:endParaRPr lang="en-US"/>
        </a:p>
      </dgm:t>
    </dgm:pt>
    <dgm:pt modelId="{75035C62-6254-4971-880C-3E8DC61FE25D}" type="pres">
      <dgm:prSet presAssocID="{F8B1ACC1-4767-44E8-9C34-EA44E89C9F68}" presName="desTx" presStyleLbl="fgAcc1" presStyleIdx="0" presStyleCnt="5" custScaleX="115326" custScaleY="103019" custLinFactNeighborX="-10825" custLinFactNeighborY="11737">
        <dgm:presLayoutVars>
          <dgm:bulletEnabled val="1"/>
        </dgm:presLayoutVars>
      </dgm:prSet>
      <dgm:spPr/>
      <dgm:t>
        <a:bodyPr/>
        <a:lstStyle/>
        <a:p>
          <a:endParaRPr lang="en-US"/>
        </a:p>
      </dgm:t>
    </dgm:pt>
    <dgm:pt modelId="{0D29A864-CE7D-409E-92A0-C465DFE21E65}" type="pres">
      <dgm:prSet presAssocID="{8718E12F-3818-49EB-8F00-BAAB77939363}" presName="sibTrans" presStyleLbl="sibTrans2D1" presStyleIdx="0" presStyleCnt="4"/>
      <dgm:spPr/>
      <dgm:t>
        <a:bodyPr/>
        <a:lstStyle/>
        <a:p>
          <a:endParaRPr lang="en-US"/>
        </a:p>
      </dgm:t>
    </dgm:pt>
    <dgm:pt modelId="{9BFCEB6B-7EB7-40D7-882E-1AD392DFB3E4}" type="pres">
      <dgm:prSet presAssocID="{8718E12F-3818-49EB-8F00-BAAB77939363}" presName="connTx" presStyleLbl="sibTrans2D1" presStyleIdx="0" presStyleCnt="4"/>
      <dgm:spPr/>
      <dgm:t>
        <a:bodyPr/>
        <a:lstStyle/>
        <a:p>
          <a:endParaRPr lang="en-US"/>
        </a:p>
      </dgm:t>
    </dgm:pt>
    <dgm:pt modelId="{A0BCDE3C-6855-4165-BCCE-723AE6CCEA1B}" type="pres">
      <dgm:prSet presAssocID="{679F7CA0-C0CE-4D6E-BCC2-6F0E69EDC882}" presName="composite" presStyleCnt="0"/>
      <dgm:spPr/>
    </dgm:pt>
    <dgm:pt modelId="{2E5D2A5B-0B68-4CE3-81D4-E0A4A8E13B71}" type="pres">
      <dgm:prSet presAssocID="{679F7CA0-C0CE-4D6E-BCC2-6F0E69EDC882}" presName="parTx" presStyleLbl="node1" presStyleIdx="0" presStyleCnt="5">
        <dgm:presLayoutVars>
          <dgm:chMax val="0"/>
          <dgm:chPref val="0"/>
          <dgm:bulletEnabled val="1"/>
        </dgm:presLayoutVars>
      </dgm:prSet>
      <dgm:spPr/>
      <dgm:t>
        <a:bodyPr/>
        <a:lstStyle/>
        <a:p>
          <a:endParaRPr lang="en-US"/>
        </a:p>
      </dgm:t>
    </dgm:pt>
    <dgm:pt modelId="{23C73A45-D7EF-40BF-80CF-55633350DFFF}" type="pres">
      <dgm:prSet presAssocID="{679F7CA0-C0CE-4D6E-BCC2-6F0E69EDC882}" presName="parSh" presStyleLbl="node1" presStyleIdx="1" presStyleCnt="5" custLinFactNeighborX="2613" custLinFactNeighborY="6773"/>
      <dgm:spPr/>
      <dgm:t>
        <a:bodyPr/>
        <a:lstStyle/>
        <a:p>
          <a:endParaRPr lang="en-US"/>
        </a:p>
      </dgm:t>
    </dgm:pt>
    <dgm:pt modelId="{5193E579-20A4-4C36-8591-D29DDB0E1E27}" type="pres">
      <dgm:prSet presAssocID="{679F7CA0-C0CE-4D6E-BCC2-6F0E69EDC882}" presName="desTx" presStyleLbl="fgAcc1" presStyleIdx="1" presStyleCnt="5" custScaleX="132029" custScaleY="92594" custLinFactNeighborX="-20866" custLinFactNeighborY="5707">
        <dgm:presLayoutVars>
          <dgm:bulletEnabled val="1"/>
        </dgm:presLayoutVars>
      </dgm:prSet>
      <dgm:spPr/>
      <dgm:t>
        <a:bodyPr/>
        <a:lstStyle/>
        <a:p>
          <a:endParaRPr lang="en-US"/>
        </a:p>
      </dgm:t>
    </dgm:pt>
    <dgm:pt modelId="{EE38A6A9-839D-49B5-B22A-CDC5B42E91F9}" type="pres">
      <dgm:prSet presAssocID="{5AFCB2E6-95CA-4CA0-BB00-A302FF3B2B6B}" presName="sibTrans" presStyleLbl="sibTrans2D1" presStyleIdx="1" presStyleCnt="4" custAng="186009" custLinFactNeighborX="0" custLinFactNeighborY="3232"/>
      <dgm:spPr/>
      <dgm:t>
        <a:bodyPr/>
        <a:lstStyle/>
        <a:p>
          <a:endParaRPr lang="en-US"/>
        </a:p>
      </dgm:t>
    </dgm:pt>
    <dgm:pt modelId="{4C25EEC3-2C66-48AF-B416-16C0EF24FFDC}" type="pres">
      <dgm:prSet presAssocID="{5AFCB2E6-95CA-4CA0-BB00-A302FF3B2B6B}" presName="connTx" presStyleLbl="sibTrans2D1" presStyleIdx="1" presStyleCnt="4"/>
      <dgm:spPr/>
      <dgm:t>
        <a:bodyPr/>
        <a:lstStyle/>
        <a:p>
          <a:endParaRPr lang="en-US"/>
        </a:p>
      </dgm:t>
    </dgm:pt>
    <dgm:pt modelId="{52CECA5A-FCA9-4E65-9BD1-E0F6F3EDDFF8}" type="pres">
      <dgm:prSet presAssocID="{7FA0B1A0-95CE-4629-9A32-7B26416270A4}" presName="composite" presStyleCnt="0"/>
      <dgm:spPr/>
    </dgm:pt>
    <dgm:pt modelId="{0B8BA46B-3CD1-421A-9B5B-40B581C2D324}" type="pres">
      <dgm:prSet presAssocID="{7FA0B1A0-95CE-4629-9A32-7B26416270A4}" presName="parTx" presStyleLbl="node1" presStyleIdx="1" presStyleCnt="5">
        <dgm:presLayoutVars>
          <dgm:chMax val="0"/>
          <dgm:chPref val="0"/>
          <dgm:bulletEnabled val="1"/>
        </dgm:presLayoutVars>
      </dgm:prSet>
      <dgm:spPr/>
      <dgm:t>
        <a:bodyPr/>
        <a:lstStyle/>
        <a:p>
          <a:endParaRPr lang="en-US"/>
        </a:p>
      </dgm:t>
    </dgm:pt>
    <dgm:pt modelId="{0BE33B12-8F6F-45D5-A523-B68DFF33BC7D}" type="pres">
      <dgm:prSet presAssocID="{7FA0B1A0-95CE-4629-9A32-7B26416270A4}" presName="parSh" presStyleLbl="node1" presStyleIdx="2" presStyleCnt="5" custLinFactNeighborX="299" custLinFactNeighborY="7206"/>
      <dgm:spPr/>
      <dgm:t>
        <a:bodyPr/>
        <a:lstStyle/>
        <a:p>
          <a:endParaRPr lang="en-US"/>
        </a:p>
      </dgm:t>
    </dgm:pt>
    <dgm:pt modelId="{529FC299-5481-4693-90EA-6E5273947707}" type="pres">
      <dgm:prSet presAssocID="{7FA0B1A0-95CE-4629-9A32-7B26416270A4}" presName="desTx" presStyleLbl="fgAcc1" presStyleIdx="2" presStyleCnt="5" custScaleX="125182" custScaleY="92714" custLinFactNeighborX="-17489" custLinFactNeighborY="13675">
        <dgm:presLayoutVars>
          <dgm:bulletEnabled val="1"/>
        </dgm:presLayoutVars>
      </dgm:prSet>
      <dgm:spPr/>
      <dgm:t>
        <a:bodyPr/>
        <a:lstStyle/>
        <a:p>
          <a:endParaRPr lang="en-US"/>
        </a:p>
      </dgm:t>
    </dgm:pt>
    <dgm:pt modelId="{446476ED-2674-40AF-AAB5-FC533EA30DD3}" type="pres">
      <dgm:prSet presAssocID="{3470D84E-5DD6-4A35-8F1E-CC12A3A95E7B}" presName="sibTrans" presStyleLbl="sibTrans2D1" presStyleIdx="2" presStyleCnt="4"/>
      <dgm:spPr/>
      <dgm:t>
        <a:bodyPr/>
        <a:lstStyle/>
        <a:p>
          <a:endParaRPr lang="en-US"/>
        </a:p>
      </dgm:t>
    </dgm:pt>
    <dgm:pt modelId="{94EDCBCE-E4BE-4364-90BD-19D3D27B2D6A}" type="pres">
      <dgm:prSet presAssocID="{3470D84E-5DD6-4A35-8F1E-CC12A3A95E7B}" presName="connTx" presStyleLbl="sibTrans2D1" presStyleIdx="2" presStyleCnt="4"/>
      <dgm:spPr/>
      <dgm:t>
        <a:bodyPr/>
        <a:lstStyle/>
        <a:p>
          <a:endParaRPr lang="en-US"/>
        </a:p>
      </dgm:t>
    </dgm:pt>
    <dgm:pt modelId="{EB361C34-F86B-4661-8FF1-D9FB1E030B17}" type="pres">
      <dgm:prSet presAssocID="{36AAFFAA-9F39-49E7-A553-47F7D75CF0C2}" presName="composite" presStyleCnt="0"/>
      <dgm:spPr/>
    </dgm:pt>
    <dgm:pt modelId="{F48DBDAE-963D-4E95-ACC9-A44984ACAF7B}" type="pres">
      <dgm:prSet presAssocID="{36AAFFAA-9F39-49E7-A553-47F7D75CF0C2}" presName="parTx" presStyleLbl="node1" presStyleIdx="2" presStyleCnt="5">
        <dgm:presLayoutVars>
          <dgm:chMax val="0"/>
          <dgm:chPref val="0"/>
          <dgm:bulletEnabled val="1"/>
        </dgm:presLayoutVars>
      </dgm:prSet>
      <dgm:spPr/>
      <dgm:t>
        <a:bodyPr/>
        <a:lstStyle/>
        <a:p>
          <a:endParaRPr lang="en-US"/>
        </a:p>
      </dgm:t>
    </dgm:pt>
    <dgm:pt modelId="{7BE1B376-0654-4A3C-89C0-2871D5B12A2E}" type="pres">
      <dgm:prSet presAssocID="{36AAFFAA-9F39-49E7-A553-47F7D75CF0C2}" presName="parSh" presStyleLbl="node1" presStyleIdx="3" presStyleCnt="5" custLinFactNeighborY="7566"/>
      <dgm:spPr/>
      <dgm:t>
        <a:bodyPr/>
        <a:lstStyle/>
        <a:p>
          <a:endParaRPr lang="en-US"/>
        </a:p>
      </dgm:t>
    </dgm:pt>
    <dgm:pt modelId="{EC6518C3-3BCF-488A-A19F-52D4B60BE449}" type="pres">
      <dgm:prSet presAssocID="{36AAFFAA-9F39-49E7-A553-47F7D75CF0C2}" presName="desTx" presStyleLbl="fgAcc1" presStyleIdx="3" presStyleCnt="5" custScaleX="113159" custLinFactNeighborX="-21195" custLinFactNeighborY="13738">
        <dgm:presLayoutVars>
          <dgm:bulletEnabled val="1"/>
        </dgm:presLayoutVars>
      </dgm:prSet>
      <dgm:spPr/>
      <dgm:t>
        <a:bodyPr/>
        <a:lstStyle/>
        <a:p>
          <a:endParaRPr lang="en-US"/>
        </a:p>
      </dgm:t>
    </dgm:pt>
    <dgm:pt modelId="{1426E7F1-2FB8-4289-9370-ECB75A218751}" type="pres">
      <dgm:prSet presAssocID="{E30F2790-A380-44E9-BA5C-D5AF6DD37B21}" presName="sibTrans" presStyleLbl="sibTrans2D1" presStyleIdx="3" presStyleCnt="4" custAng="21547967"/>
      <dgm:spPr/>
      <dgm:t>
        <a:bodyPr/>
        <a:lstStyle/>
        <a:p>
          <a:endParaRPr lang="en-US"/>
        </a:p>
      </dgm:t>
    </dgm:pt>
    <dgm:pt modelId="{BDC8CA14-E17B-497D-BC14-DDF5B3366DC6}" type="pres">
      <dgm:prSet presAssocID="{E30F2790-A380-44E9-BA5C-D5AF6DD37B21}" presName="connTx" presStyleLbl="sibTrans2D1" presStyleIdx="3" presStyleCnt="4"/>
      <dgm:spPr/>
      <dgm:t>
        <a:bodyPr/>
        <a:lstStyle/>
        <a:p>
          <a:endParaRPr lang="en-US"/>
        </a:p>
      </dgm:t>
    </dgm:pt>
    <dgm:pt modelId="{F3DEFD4A-12B7-4BE2-989C-04FBA511A504}" type="pres">
      <dgm:prSet presAssocID="{DA7C3015-98F0-4A66-9193-516C2493E97A}" presName="composite" presStyleCnt="0"/>
      <dgm:spPr/>
    </dgm:pt>
    <dgm:pt modelId="{5B3AB423-07DD-4579-9858-1C65A6B9703B}" type="pres">
      <dgm:prSet presAssocID="{DA7C3015-98F0-4A66-9193-516C2493E97A}" presName="parTx" presStyleLbl="node1" presStyleIdx="3" presStyleCnt="5">
        <dgm:presLayoutVars>
          <dgm:chMax val="0"/>
          <dgm:chPref val="0"/>
          <dgm:bulletEnabled val="1"/>
        </dgm:presLayoutVars>
      </dgm:prSet>
      <dgm:spPr/>
      <dgm:t>
        <a:bodyPr/>
        <a:lstStyle/>
        <a:p>
          <a:endParaRPr lang="en-US"/>
        </a:p>
      </dgm:t>
    </dgm:pt>
    <dgm:pt modelId="{32407F1E-F304-4792-8CAE-057754E12F97}" type="pres">
      <dgm:prSet presAssocID="{DA7C3015-98F0-4A66-9193-516C2493E97A}" presName="parSh" presStyleLbl="node1" presStyleIdx="4" presStyleCnt="5" custScaleX="114246" custLinFactNeighborX="-1306" custLinFactNeighborY="8732"/>
      <dgm:spPr/>
      <dgm:t>
        <a:bodyPr/>
        <a:lstStyle/>
        <a:p>
          <a:endParaRPr lang="en-US"/>
        </a:p>
      </dgm:t>
    </dgm:pt>
    <dgm:pt modelId="{51627811-AA99-4286-B8B2-48C314BE4033}" type="pres">
      <dgm:prSet presAssocID="{DA7C3015-98F0-4A66-9193-516C2493E97A}" presName="desTx" presStyleLbl="fgAcc1" presStyleIdx="4" presStyleCnt="5" custScaleX="113486" custLinFactNeighborX="-24015" custLinFactNeighborY="13150">
        <dgm:presLayoutVars>
          <dgm:bulletEnabled val="1"/>
        </dgm:presLayoutVars>
      </dgm:prSet>
      <dgm:spPr/>
      <dgm:t>
        <a:bodyPr/>
        <a:lstStyle/>
        <a:p>
          <a:endParaRPr lang="en-US"/>
        </a:p>
      </dgm:t>
    </dgm:pt>
  </dgm:ptLst>
  <dgm:cxnLst>
    <dgm:cxn modelId="{269D4500-0987-47A3-9896-356DE944F657}" type="presOf" srcId="{7FA0B1A0-95CE-4629-9A32-7B26416270A4}" destId="{0B8BA46B-3CD1-421A-9B5B-40B581C2D324}" srcOrd="0" destOrd="0" presId="urn:microsoft.com/office/officeart/2005/8/layout/process3"/>
    <dgm:cxn modelId="{7A19D509-BD5E-43E0-A84B-D559EAB8379C}" srcId="{DA7C3015-98F0-4A66-9193-516C2493E97A}" destId="{F1CBA6BC-B126-40CD-82A7-32FD5344700E}" srcOrd="3" destOrd="0" parTransId="{06F4D07C-07C3-4A71-843E-46B6BB1639E0}" sibTransId="{7EF9BAAE-EDC6-4BB2-A74C-4197F0551A3B}"/>
    <dgm:cxn modelId="{B1809E00-89E6-4353-9778-D2F73979EE84}" type="presOf" srcId="{3470D84E-5DD6-4A35-8F1E-CC12A3A95E7B}" destId="{446476ED-2674-40AF-AAB5-FC533EA30DD3}" srcOrd="0" destOrd="0" presId="urn:microsoft.com/office/officeart/2005/8/layout/process3"/>
    <dgm:cxn modelId="{0797915B-24E6-47AD-AEC5-1BFA1DD3EB88}" type="presOf" srcId="{A8AD5308-716F-4361-807D-A490CDB9370B}" destId="{75035C62-6254-4971-880C-3E8DC61FE25D}" srcOrd="0" destOrd="3" presId="urn:microsoft.com/office/officeart/2005/8/layout/process3"/>
    <dgm:cxn modelId="{D6A4FFF0-8731-46E2-8CEA-204633D0CA86}" srcId="{F8B1ACC1-4767-44E8-9C34-EA44E89C9F68}" destId="{D6651215-2525-4DA9-B6B6-0ED1414214CE}" srcOrd="2" destOrd="0" parTransId="{51C5C115-A0F9-4F4B-BFA0-A680A087AC2A}" sibTransId="{DF928F1C-23B8-4C56-83F8-76BF7C3B519E}"/>
    <dgm:cxn modelId="{F042FEAA-CA06-4B9E-B404-5E31B194C31E}" type="presOf" srcId="{3470D84E-5DD6-4A35-8F1E-CC12A3A95E7B}" destId="{94EDCBCE-E4BE-4364-90BD-19D3D27B2D6A}" srcOrd="1" destOrd="0" presId="urn:microsoft.com/office/officeart/2005/8/layout/process3"/>
    <dgm:cxn modelId="{069EE779-FD10-42E9-AFD6-9CD53600FE33}" type="presOf" srcId="{F3469280-68DA-46DF-AAD7-D142701DAFF2}" destId="{529FC299-5481-4693-90EA-6E5273947707}" srcOrd="0" destOrd="0" presId="urn:microsoft.com/office/officeart/2005/8/layout/process3"/>
    <dgm:cxn modelId="{4B3C10C0-DB25-4BD6-9EE0-C4694228A872}" type="presOf" srcId="{511238D3-4A43-41E8-9E7B-E9E84134BFA2}" destId="{75035C62-6254-4971-880C-3E8DC61FE25D}" srcOrd="0" destOrd="1" presId="urn:microsoft.com/office/officeart/2005/8/layout/process3"/>
    <dgm:cxn modelId="{6920F2FE-87B9-4AFD-A18A-170B9E2C18DB}" type="presOf" srcId="{E7D15AB6-4428-4D4E-884E-9F8E417E14EE}" destId="{EC6518C3-3BCF-488A-A19F-52D4B60BE449}" srcOrd="0" destOrd="1" presId="urn:microsoft.com/office/officeart/2005/8/layout/process3"/>
    <dgm:cxn modelId="{D8E37C8B-4608-4B7B-BC5A-04A15596F640}" srcId="{F8B1ACC1-4767-44E8-9C34-EA44E89C9F68}" destId="{7B965885-20F2-46F4-A9BA-643EC2C54968}" srcOrd="0" destOrd="0" parTransId="{6010A1BF-06ED-4A03-AB40-F94FEE32B0DA}" sibTransId="{BA2EC95E-1D56-4209-9EDD-8ABC8DCD1438}"/>
    <dgm:cxn modelId="{37E90E52-2DAB-4D97-B50E-E505F5B0FC28}" srcId="{31EEE330-5143-45D0-B93B-651F10618036}" destId="{7FA0B1A0-95CE-4629-9A32-7B26416270A4}" srcOrd="2" destOrd="0" parTransId="{D1B8A81E-5535-44B9-8700-14BC6DA4FDD6}" sibTransId="{3470D84E-5DD6-4A35-8F1E-CC12A3A95E7B}"/>
    <dgm:cxn modelId="{FF828B38-F7BE-49C5-9DD6-4778A327E607}" type="presOf" srcId="{E52D4FC0-DF5D-404C-8F14-1D2A3FFD8E05}" destId="{5193E579-20A4-4C36-8591-D29DDB0E1E27}" srcOrd="0" destOrd="2" presId="urn:microsoft.com/office/officeart/2005/8/layout/process3"/>
    <dgm:cxn modelId="{B25034B3-6DFD-449A-8FC8-AF2506211F84}" type="presOf" srcId="{5AFCB2E6-95CA-4CA0-BB00-A302FF3B2B6B}" destId="{EE38A6A9-839D-49B5-B22A-CDC5B42E91F9}" srcOrd="0" destOrd="0" presId="urn:microsoft.com/office/officeart/2005/8/layout/process3"/>
    <dgm:cxn modelId="{AEEB9852-126A-469C-81B0-0D076BA40010}" type="presOf" srcId="{ADE19838-2AA8-444E-AC11-D04F9D6913A6}" destId="{EC6518C3-3BCF-488A-A19F-52D4B60BE449}" srcOrd="0" destOrd="0" presId="urn:microsoft.com/office/officeart/2005/8/layout/process3"/>
    <dgm:cxn modelId="{DF59519B-F6EE-4CE0-A3E7-5A610659025C}" srcId="{31EEE330-5143-45D0-B93B-651F10618036}" destId="{DA7C3015-98F0-4A66-9193-516C2493E97A}" srcOrd="4" destOrd="0" parTransId="{3A37F3C2-21AC-43FF-A28F-54D683CAAC54}" sibTransId="{0F428C56-B050-4FEF-9E6D-4AEF0357F7C7}"/>
    <dgm:cxn modelId="{249BA4B6-50C1-43F1-84C0-46832ED30753}" type="presOf" srcId="{679F7CA0-C0CE-4D6E-BCC2-6F0E69EDC882}" destId="{2E5D2A5B-0B68-4CE3-81D4-E0A4A8E13B71}" srcOrd="0" destOrd="0" presId="urn:microsoft.com/office/officeart/2005/8/layout/process3"/>
    <dgm:cxn modelId="{197509A8-C723-4577-A56D-F8E2BFDBD927}" srcId="{31EEE330-5143-45D0-B93B-651F10618036}" destId="{36AAFFAA-9F39-49E7-A553-47F7D75CF0C2}" srcOrd="3" destOrd="0" parTransId="{A92E8CEF-D405-4BE6-821F-E4867D7A3B6C}" sibTransId="{E30F2790-A380-44E9-BA5C-D5AF6DD37B21}"/>
    <dgm:cxn modelId="{D2175D18-DF9B-45C5-8E30-23C136CA7652}" type="presOf" srcId="{00A485A2-35A1-4E19-8766-B02158CB1C51}" destId="{51627811-AA99-4286-B8B2-48C314BE4033}" srcOrd="0" destOrd="0" presId="urn:microsoft.com/office/officeart/2005/8/layout/process3"/>
    <dgm:cxn modelId="{8D51DFFF-6939-4D48-8730-6E9532AE0066}" type="presOf" srcId="{F8B1ACC1-4767-44E8-9C34-EA44E89C9F68}" destId="{29F45A29-9CD8-4BA6-A1CB-0371D8F49CD1}" srcOrd="1" destOrd="0" presId="urn:microsoft.com/office/officeart/2005/8/layout/process3"/>
    <dgm:cxn modelId="{778FE425-CF7F-41E7-A65B-07203E96811C}" srcId="{DA7C3015-98F0-4A66-9193-516C2493E97A}" destId="{E5A35735-1108-4488-AF77-B0A13F520D3B}" srcOrd="1" destOrd="0" parTransId="{7B043E52-F574-4DBE-A981-DCDC1E9464D0}" sibTransId="{7C2EBA07-A225-41D7-A143-C22E77A067BF}"/>
    <dgm:cxn modelId="{0EC3D5E5-BE98-4074-873D-0DDF3487CFE2}" srcId="{31EEE330-5143-45D0-B93B-651F10618036}" destId="{F8B1ACC1-4767-44E8-9C34-EA44E89C9F68}" srcOrd="0" destOrd="0" parTransId="{B1A8A043-6D98-4B6A-88BF-9769A19A838B}" sibTransId="{8718E12F-3818-49EB-8F00-BAAB77939363}"/>
    <dgm:cxn modelId="{F4D02526-1321-4D86-9E78-E16716EA0B84}" srcId="{31EEE330-5143-45D0-B93B-651F10618036}" destId="{679F7CA0-C0CE-4D6E-BCC2-6F0E69EDC882}" srcOrd="1" destOrd="0" parTransId="{94C759C2-177F-4967-890E-DE62241FD007}" sibTransId="{5AFCB2E6-95CA-4CA0-BB00-A302FF3B2B6B}"/>
    <dgm:cxn modelId="{3E2CC64D-4DDF-40EE-B435-685A7AAA0B5C}" srcId="{679F7CA0-C0CE-4D6E-BCC2-6F0E69EDC882}" destId="{41FBD263-BCCD-4B25-8EA2-86ACD7CFBFCA}" srcOrd="1" destOrd="0" parTransId="{48A7E6FE-E29C-45D4-9761-E93EDA415C1B}" sibTransId="{CD293AFB-D677-418A-AD0B-BC741B7B23D2}"/>
    <dgm:cxn modelId="{C8025FC2-AAC1-408D-BA8E-82DF6B8A825E}" srcId="{7FA0B1A0-95CE-4629-9A32-7B26416270A4}" destId="{704DC59C-3707-433D-B054-5E84C194D5F1}" srcOrd="3" destOrd="0" parTransId="{8FC1F218-FB6E-4893-9673-37DDC737C79F}" sibTransId="{E3160175-90CC-4945-998B-CA22F2CD68DE}"/>
    <dgm:cxn modelId="{C07AB219-84BE-42AE-AB66-408836E08F2B}" srcId="{7FA0B1A0-95CE-4629-9A32-7B26416270A4}" destId="{D6C8A915-CBF3-4408-9453-156E3BC65016}" srcOrd="4" destOrd="0" parTransId="{A160F4A8-9578-4595-9CD0-C73B9697147A}" sibTransId="{FEBDFAED-E6D9-4C63-AE08-18A8F6B9D8FE}"/>
    <dgm:cxn modelId="{95886B6B-9700-4A3C-918B-BB35447386C8}" type="presOf" srcId="{7B965885-20F2-46F4-A9BA-643EC2C54968}" destId="{75035C62-6254-4971-880C-3E8DC61FE25D}" srcOrd="0" destOrd="0" presId="urn:microsoft.com/office/officeart/2005/8/layout/process3"/>
    <dgm:cxn modelId="{E1ED8BE4-4414-4B8A-8A53-595FF632A914}" type="presOf" srcId="{41FBD263-BCCD-4B25-8EA2-86ACD7CFBFCA}" destId="{5193E579-20A4-4C36-8591-D29DDB0E1E27}" srcOrd="0" destOrd="1" presId="urn:microsoft.com/office/officeart/2005/8/layout/process3"/>
    <dgm:cxn modelId="{44E9D904-45F3-4E03-BE39-49F343C08E9E}" type="presOf" srcId="{DA7C3015-98F0-4A66-9193-516C2493E97A}" destId="{5B3AB423-07DD-4579-9858-1C65A6B9703B}" srcOrd="0" destOrd="0" presId="urn:microsoft.com/office/officeart/2005/8/layout/process3"/>
    <dgm:cxn modelId="{52761D68-30D4-4737-9E5B-992C31E91FA9}" type="presOf" srcId="{E30F2790-A380-44E9-BA5C-D5AF6DD37B21}" destId="{BDC8CA14-E17B-497D-BC14-DDF5B3366DC6}" srcOrd="1" destOrd="0" presId="urn:microsoft.com/office/officeart/2005/8/layout/process3"/>
    <dgm:cxn modelId="{12BD3E5B-2C86-46E4-98E8-F766405D18C2}" type="presOf" srcId="{F8B1ACC1-4767-44E8-9C34-EA44E89C9F68}" destId="{C6DAD911-0EA4-4B24-82B3-52ADE1C4FA6D}" srcOrd="0" destOrd="0" presId="urn:microsoft.com/office/officeart/2005/8/layout/process3"/>
    <dgm:cxn modelId="{AA06A848-43A8-41C9-B8E5-161A646EE531}" type="presOf" srcId="{9949A656-18FA-4115-92F4-F0DA43D1E111}" destId="{529FC299-5481-4693-90EA-6E5273947707}" srcOrd="0" destOrd="2" presId="urn:microsoft.com/office/officeart/2005/8/layout/process3"/>
    <dgm:cxn modelId="{48882297-3960-4E0E-9A58-426F72701B27}" srcId="{679F7CA0-C0CE-4D6E-BCC2-6F0E69EDC882}" destId="{E52D4FC0-DF5D-404C-8F14-1D2A3FFD8E05}" srcOrd="2" destOrd="0" parTransId="{3DE85D15-0DE8-4019-ACAE-A288379E9175}" sibTransId="{AACD6F39-11C3-425F-98C3-83362E356F93}"/>
    <dgm:cxn modelId="{B2F51F6F-0F67-42F7-BE65-A3FD04512321}" type="presOf" srcId="{5AFCB2E6-95CA-4CA0-BB00-A302FF3B2B6B}" destId="{4C25EEC3-2C66-48AF-B416-16C0EF24FFDC}" srcOrd="1" destOrd="0" presId="urn:microsoft.com/office/officeart/2005/8/layout/process3"/>
    <dgm:cxn modelId="{DEE6CAE2-EEA2-4DD2-8A81-7CF6A2929723}" srcId="{679F7CA0-C0CE-4D6E-BCC2-6F0E69EDC882}" destId="{CD705C8A-8B52-44F3-ABC7-8A17C8CFB432}" srcOrd="0" destOrd="0" parTransId="{26929437-D226-4860-ADDC-384BD34EFF01}" sibTransId="{E778B5B8-5CC9-4996-8672-D4A4ABC1C865}"/>
    <dgm:cxn modelId="{38EC929B-B1FF-4013-949D-E4A468E24005}" srcId="{DA7C3015-98F0-4A66-9193-516C2493E97A}" destId="{C9C32A79-6718-443C-B950-7A98F121FB83}" srcOrd="2" destOrd="0" parTransId="{B97BCEB9-89D1-4EF5-BADB-B198D446B4D6}" sibTransId="{8DE42116-AE13-42BC-9512-CEDABF2726F2}"/>
    <dgm:cxn modelId="{0D0DDBC8-F2E8-4C8C-9777-22269FC779E6}" srcId="{36AAFFAA-9F39-49E7-A553-47F7D75CF0C2}" destId="{ADE19838-2AA8-444E-AC11-D04F9D6913A6}" srcOrd="0" destOrd="0" parTransId="{1B0B687D-186A-4314-B1CD-5FC092EBA22C}" sibTransId="{FB1754BF-C96F-4277-8410-1EEA36BF66E6}"/>
    <dgm:cxn modelId="{F5BE5D61-CF08-416C-BD92-C1E39C44B88A}" type="presOf" srcId="{704DC59C-3707-433D-B054-5E84C194D5F1}" destId="{529FC299-5481-4693-90EA-6E5273947707}" srcOrd="0" destOrd="3" presId="urn:microsoft.com/office/officeart/2005/8/layout/process3"/>
    <dgm:cxn modelId="{D08FC511-2126-4F97-8765-8C555823C0E1}" type="presOf" srcId="{F1CBA6BC-B126-40CD-82A7-32FD5344700E}" destId="{51627811-AA99-4286-B8B2-48C314BE4033}" srcOrd="0" destOrd="3" presId="urn:microsoft.com/office/officeart/2005/8/layout/process3"/>
    <dgm:cxn modelId="{6FD4AA7A-A239-4202-86A6-33D9D3222710}" srcId="{DA7C3015-98F0-4A66-9193-516C2493E97A}" destId="{00A485A2-35A1-4E19-8766-B02158CB1C51}" srcOrd="0" destOrd="0" parTransId="{5BA8E07A-E12D-4BD1-BE8E-16844258DD9F}" sibTransId="{B52B227E-D46E-43B7-B590-6AD113BE1A0F}"/>
    <dgm:cxn modelId="{4BD23197-0843-4C3E-A31C-DF22F2C27F3C}" type="presOf" srcId="{8718E12F-3818-49EB-8F00-BAAB77939363}" destId="{9BFCEB6B-7EB7-40D7-882E-1AD392DFB3E4}" srcOrd="1" destOrd="0" presId="urn:microsoft.com/office/officeart/2005/8/layout/process3"/>
    <dgm:cxn modelId="{019015CD-D60E-41B0-8E6D-A4C4DBF05BC4}" type="presOf" srcId="{36AAFFAA-9F39-49E7-A553-47F7D75CF0C2}" destId="{F48DBDAE-963D-4E95-ACC9-A44984ACAF7B}" srcOrd="0" destOrd="0" presId="urn:microsoft.com/office/officeart/2005/8/layout/process3"/>
    <dgm:cxn modelId="{162BAB35-9034-4ECF-8E31-0F8CDC93E3BE}" type="presOf" srcId="{D6C8A915-CBF3-4408-9453-156E3BC65016}" destId="{529FC299-5481-4693-90EA-6E5273947707}" srcOrd="0" destOrd="4" presId="urn:microsoft.com/office/officeart/2005/8/layout/process3"/>
    <dgm:cxn modelId="{3D764C8D-8EA3-484F-AC7E-F76F078A8EFE}" type="presOf" srcId="{D6651215-2525-4DA9-B6B6-0ED1414214CE}" destId="{75035C62-6254-4971-880C-3E8DC61FE25D}" srcOrd="0" destOrd="2" presId="urn:microsoft.com/office/officeart/2005/8/layout/process3"/>
    <dgm:cxn modelId="{0F7A442F-EA9C-44FD-A2E6-5B223BFE78FA}" type="presOf" srcId="{F8B9CBAD-ADD4-4D43-9375-DB88CE5900B1}" destId="{EC6518C3-3BCF-488A-A19F-52D4B60BE449}" srcOrd="0" destOrd="3" presId="urn:microsoft.com/office/officeart/2005/8/layout/process3"/>
    <dgm:cxn modelId="{2709F784-DB96-40A1-B8F6-406C9512EEBB}" srcId="{F8B1ACC1-4767-44E8-9C34-EA44E89C9F68}" destId="{A8AD5308-716F-4361-807D-A490CDB9370B}" srcOrd="3" destOrd="0" parTransId="{877DB428-C9FB-46B8-9721-67413D76925B}" sibTransId="{16707CAE-BCE8-4D20-8B59-D6A690C875EE}"/>
    <dgm:cxn modelId="{3F924474-2976-4478-AA6A-0EF8AFA5DAB0}" type="presOf" srcId="{0AD27EF4-E32F-49A2-B71B-58D55C69138D}" destId="{529FC299-5481-4693-90EA-6E5273947707}" srcOrd="0" destOrd="1" presId="urn:microsoft.com/office/officeart/2005/8/layout/process3"/>
    <dgm:cxn modelId="{DBD24FA4-6618-4CF9-8E56-4ADB4A64DDA6}" type="presOf" srcId="{A4A9139A-D10F-41EF-A0BA-74996500A215}" destId="{EC6518C3-3BCF-488A-A19F-52D4B60BE449}" srcOrd="0" destOrd="2" presId="urn:microsoft.com/office/officeart/2005/8/layout/process3"/>
    <dgm:cxn modelId="{55207157-2F12-4DB9-A4FB-B86A163B3EDB}" type="presOf" srcId="{679F7CA0-C0CE-4D6E-BCC2-6F0E69EDC882}" destId="{23C73A45-D7EF-40BF-80CF-55633350DFFF}" srcOrd="1" destOrd="0" presId="urn:microsoft.com/office/officeart/2005/8/layout/process3"/>
    <dgm:cxn modelId="{F00B5B63-A8DF-46B0-B02C-F25264B6F037}" type="presOf" srcId="{36AAFFAA-9F39-49E7-A553-47F7D75CF0C2}" destId="{7BE1B376-0654-4A3C-89C0-2871D5B12A2E}" srcOrd="1" destOrd="0" presId="urn:microsoft.com/office/officeart/2005/8/layout/process3"/>
    <dgm:cxn modelId="{1D856A38-EC82-48BC-98F4-C488FBA2B34B}" srcId="{7FA0B1A0-95CE-4629-9A32-7B26416270A4}" destId="{0AD27EF4-E32F-49A2-B71B-58D55C69138D}" srcOrd="1" destOrd="0" parTransId="{F385AA2C-E9F1-4B4D-9E39-34F93A8AFE6D}" sibTransId="{F6EF7ABF-1F6E-4E33-968F-ECCE695FD24B}"/>
    <dgm:cxn modelId="{FAD852B9-FA18-4AEB-A05B-BBC3936E3D7F}" srcId="{36AAFFAA-9F39-49E7-A553-47F7D75CF0C2}" destId="{A4A9139A-D10F-41EF-A0BA-74996500A215}" srcOrd="2" destOrd="0" parTransId="{71035163-E1D6-4CCB-9342-7E3622841DE3}" sibTransId="{3A8AA578-FA1D-4687-AB9F-A4CC7DF00905}"/>
    <dgm:cxn modelId="{177C1262-4381-4FA7-B2D5-0FC9887F6E5E}" srcId="{F8B1ACC1-4767-44E8-9C34-EA44E89C9F68}" destId="{511238D3-4A43-41E8-9E7B-E9E84134BFA2}" srcOrd="1" destOrd="0" parTransId="{FC9B2EED-68EC-4992-80C2-FB8BBED8D96D}" sibTransId="{1E3B1D81-78E0-4380-BC87-1A61891CA4A4}"/>
    <dgm:cxn modelId="{C36C3E4A-4554-4422-A95D-59F4687548AD}" type="presOf" srcId="{E5A35735-1108-4488-AF77-B0A13F520D3B}" destId="{51627811-AA99-4286-B8B2-48C314BE4033}" srcOrd="0" destOrd="1" presId="urn:microsoft.com/office/officeart/2005/8/layout/process3"/>
    <dgm:cxn modelId="{8A58EC40-14B8-4841-B295-52F7F3106EA8}" type="presOf" srcId="{E30F2790-A380-44E9-BA5C-D5AF6DD37B21}" destId="{1426E7F1-2FB8-4289-9370-ECB75A218751}" srcOrd="0" destOrd="0" presId="urn:microsoft.com/office/officeart/2005/8/layout/process3"/>
    <dgm:cxn modelId="{552ED420-00F9-4F16-8DD3-B8D3482F09CD}" type="presOf" srcId="{C9C32A79-6718-443C-B950-7A98F121FB83}" destId="{51627811-AA99-4286-B8B2-48C314BE4033}" srcOrd="0" destOrd="2" presId="urn:microsoft.com/office/officeart/2005/8/layout/process3"/>
    <dgm:cxn modelId="{AAB75548-273F-4ED3-A9A8-56B76FD25094}" srcId="{7FA0B1A0-95CE-4629-9A32-7B26416270A4}" destId="{F3469280-68DA-46DF-AAD7-D142701DAFF2}" srcOrd="0" destOrd="0" parTransId="{97588E87-2CD5-4790-B069-2C865CC113CD}" sibTransId="{9900C346-323F-4EBC-B6AA-DC4FB0F8C98F}"/>
    <dgm:cxn modelId="{62379A97-1979-4C6B-A6A2-58B786E40CD7}" type="presOf" srcId="{31EEE330-5143-45D0-B93B-651F10618036}" destId="{AACC469D-5418-4BF1-A8CA-777E52FAA1F8}" srcOrd="0" destOrd="0" presId="urn:microsoft.com/office/officeart/2005/8/layout/process3"/>
    <dgm:cxn modelId="{F828E9D8-50FA-466D-9E20-81BFCAC21BF9}" type="presOf" srcId="{8718E12F-3818-49EB-8F00-BAAB77939363}" destId="{0D29A864-CE7D-409E-92A0-C465DFE21E65}" srcOrd="0" destOrd="0" presId="urn:microsoft.com/office/officeart/2005/8/layout/process3"/>
    <dgm:cxn modelId="{535DE25C-0EF6-4D78-B543-E5AF39F19593}" srcId="{7FA0B1A0-95CE-4629-9A32-7B26416270A4}" destId="{9949A656-18FA-4115-92F4-F0DA43D1E111}" srcOrd="2" destOrd="0" parTransId="{47748A94-96DB-4ABB-84F9-0F52EAD49C78}" sibTransId="{CB7F1FFA-95E4-4F15-9570-EA0E0A783C05}"/>
    <dgm:cxn modelId="{B4AACA6A-038A-4296-B29F-BD0B284A5854}" type="presOf" srcId="{CD705C8A-8B52-44F3-ABC7-8A17C8CFB432}" destId="{5193E579-20A4-4C36-8591-D29DDB0E1E27}" srcOrd="0" destOrd="0" presId="urn:microsoft.com/office/officeart/2005/8/layout/process3"/>
    <dgm:cxn modelId="{77D9C9AE-A498-41FB-8BE9-84D756EFE7E0}" type="presOf" srcId="{7FA0B1A0-95CE-4629-9A32-7B26416270A4}" destId="{0BE33B12-8F6F-45D5-A523-B68DFF33BC7D}" srcOrd="1" destOrd="0" presId="urn:microsoft.com/office/officeart/2005/8/layout/process3"/>
    <dgm:cxn modelId="{F6A26B72-6813-4356-BB67-3773E2A3B513}" type="presOf" srcId="{DA7C3015-98F0-4A66-9193-516C2493E97A}" destId="{32407F1E-F304-4792-8CAE-057754E12F97}" srcOrd="1" destOrd="0" presId="urn:microsoft.com/office/officeart/2005/8/layout/process3"/>
    <dgm:cxn modelId="{C28B3DB6-E2E1-4C94-9C41-7D7C23F124B4}" srcId="{36AAFFAA-9F39-49E7-A553-47F7D75CF0C2}" destId="{F8B9CBAD-ADD4-4D43-9375-DB88CE5900B1}" srcOrd="3" destOrd="0" parTransId="{BB981D4D-D6E3-4216-8E6F-42CCF5577603}" sibTransId="{4CE4F778-5955-48D6-A478-49098EC636D5}"/>
    <dgm:cxn modelId="{2D7A2E79-0EA0-42C2-B24E-983C169BEF41}" srcId="{36AAFFAA-9F39-49E7-A553-47F7D75CF0C2}" destId="{E7D15AB6-4428-4D4E-884E-9F8E417E14EE}" srcOrd="1" destOrd="0" parTransId="{BBAE5FAA-F045-4C96-A84E-75E12D135D04}" sibTransId="{AC73B613-DD80-480C-97B0-ADD8781039CA}"/>
    <dgm:cxn modelId="{41F914A9-2F90-4593-9521-ED69433E1E14}" type="presParOf" srcId="{AACC469D-5418-4BF1-A8CA-777E52FAA1F8}" destId="{1760C3C7-E8E5-4451-ADCA-6F504419955F}" srcOrd="0" destOrd="0" presId="urn:microsoft.com/office/officeart/2005/8/layout/process3"/>
    <dgm:cxn modelId="{ADE2656B-02D4-4740-97F6-7614E0B57C41}" type="presParOf" srcId="{1760C3C7-E8E5-4451-ADCA-6F504419955F}" destId="{C6DAD911-0EA4-4B24-82B3-52ADE1C4FA6D}" srcOrd="0" destOrd="0" presId="urn:microsoft.com/office/officeart/2005/8/layout/process3"/>
    <dgm:cxn modelId="{11BEAAA4-1357-465A-B98A-3656F51B1A50}" type="presParOf" srcId="{1760C3C7-E8E5-4451-ADCA-6F504419955F}" destId="{29F45A29-9CD8-4BA6-A1CB-0371D8F49CD1}" srcOrd="1" destOrd="0" presId="urn:microsoft.com/office/officeart/2005/8/layout/process3"/>
    <dgm:cxn modelId="{479E445D-4708-4C98-BC03-B433F3E0AE01}" type="presParOf" srcId="{1760C3C7-E8E5-4451-ADCA-6F504419955F}" destId="{75035C62-6254-4971-880C-3E8DC61FE25D}" srcOrd="2" destOrd="0" presId="urn:microsoft.com/office/officeart/2005/8/layout/process3"/>
    <dgm:cxn modelId="{19628FE1-A92E-41CB-B47F-D3B5622FDF1F}" type="presParOf" srcId="{AACC469D-5418-4BF1-A8CA-777E52FAA1F8}" destId="{0D29A864-CE7D-409E-92A0-C465DFE21E65}" srcOrd="1" destOrd="0" presId="urn:microsoft.com/office/officeart/2005/8/layout/process3"/>
    <dgm:cxn modelId="{86AFAC2A-397B-4758-BFBD-1B85CDC05587}" type="presParOf" srcId="{0D29A864-CE7D-409E-92A0-C465DFE21E65}" destId="{9BFCEB6B-7EB7-40D7-882E-1AD392DFB3E4}" srcOrd="0" destOrd="0" presId="urn:microsoft.com/office/officeart/2005/8/layout/process3"/>
    <dgm:cxn modelId="{4379C08D-0B32-4B6D-9147-CE0277A25842}" type="presParOf" srcId="{AACC469D-5418-4BF1-A8CA-777E52FAA1F8}" destId="{A0BCDE3C-6855-4165-BCCE-723AE6CCEA1B}" srcOrd="2" destOrd="0" presId="urn:microsoft.com/office/officeart/2005/8/layout/process3"/>
    <dgm:cxn modelId="{525861DA-3006-49A4-AA5E-B16C4B8D07BC}" type="presParOf" srcId="{A0BCDE3C-6855-4165-BCCE-723AE6CCEA1B}" destId="{2E5D2A5B-0B68-4CE3-81D4-E0A4A8E13B71}" srcOrd="0" destOrd="0" presId="urn:microsoft.com/office/officeart/2005/8/layout/process3"/>
    <dgm:cxn modelId="{C901C89D-168A-48BE-A0FD-61A78CCA88BF}" type="presParOf" srcId="{A0BCDE3C-6855-4165-BCCE-723AE6CCEA1B}" destId="{23C73A45-D7EF-40BF-80CF-55633350DFFF}" srcOrd="1" destOrd="0" presId="urn:microsoft.com/office/officeart/2005/8/layout/process3"/>
    <dgm:cxn modelId="{DB8A4B20-49E3-490A-B528-5784F7DD2BB2}" type="presParOf" srcId="{A0BCDE3C-6855-4165-BCCE-723AE6CCEA1B}" destId="{5193E579-20A4-4C36-8591-D29DDB0E1E27}" srcOrd="2" destOrd="0" presId="urn:microsoft.com/office/officeart/2005/8/layout/process3"/>
    <dgm:cxn modelId="{6651C093-512F-40F8-A35B-F1FED0D99FAC}" type="presParOf" srcId="{AACC469D-5418-4BF1-A8CA-777E52FAA1F8}" destId="{EE38A6A9-839D-49B5-B22A-CDC5B42E91F9}" srcOrd="3" destOrd="0" presId="urn:microsoft.com/office/officeart/2005/8/layout/process3"/>
    <dgm:cxn modelId="{332505F2-0067-4AAE-8DDD-A2CA32F16C68}" type="presParOf" srcId="{EE38A6A9-839D-49B5-B22A-CDC5B42E91F9}" destId="{4C25EEC3-2C66-48AF-B416-16C0EF24FFDC}" srcOrd="0" destOrd="0" presId="urn:microsoft.com/office/officeart/2005/8/layout/process3"/>
    <dgm:cxn modelId="{8FDB3E9E-EBB3-4214-BA3F-434A266683B5}" type="presParOf" srcId="{AACC469D-5418-4BF1-A8CA-777E52FAA1F8}" destId="{52CECA5A-FCA9-4E65-9BD1-E0F6F3EDDFF8}" srcOrd="4" destOrd="0" presId="urn:microsoft.com/office/officeart/2005/8/layout/process3"/>
    <dgm:cxn modelId="{B17EE95B-CB86-4D70-B667-D822C601359D}" type="presParOf" srcId="{52CECA5A-FCA9-4E65-9BD1-E0F6F3EDDFF8}" destId="{0B8BA46B-3CD1-421A-9B5B-40B581C2D324}" srcOrd="0" destOrd="0" presId="urn:microsoft.com/office/officeart/2005/8/layout/process3"/>
    <dgm:cxn modelId="{F1C0C941-AA16-4528-8705-FAFCCF55EBA1}" type="presParOf" srcId="{52CECA5A-FCA9-4E65-9BD1-E0F6F3EDDFF8}" destId="{0BE33B12-8F6F-45D5-A523-B68DFF33BC7D}" srcOrd="1" destOrd="0" presId="urn:microsoft.com/office/officeart/2005/8/layout/process3"/>
    <dgm:cxn modelId="{E4C172ED-1C05-4BDD-A168-079D93CF8CBE}" type="presParOf" srcId="{52CECA5A-FCA9-4E65-9BD1-E0F6F3EDDFF8}" destId="{529FC299-5481-4693-90EA-6E5273947707}" srcOrd="2" destOrd="0" presId="urn:microsoft.com/office/officeart/2005/8/layout/process3"/>
    <dgm:cxn modelId="{BC6F822B-7D06-4812-95C3-78DCB68419D0}" type="presParOf" srcId="{AACC469D-5418-4BF1-A8CA-777E52FAA1F8}" destId="{446476ED-2674-40AF-AAB5-FC533EA30DD3}" srcOrd="5" destOrd="0" presId="urn:microsoft.com/office/officeart/2005/8/layout/process3"/>
    <dgm:cxn modelId="{5D8862AA-3E79-454B-AAD9-952228E9A814}" type="presParOf" srcId="{446476ED-2674-40AF-AAB5-FC533EA30DD3}" destId="{94EDCBCE-E4BE-4364-90BD-19D3D27B2D6A}" srcOrd="0" destOrd="0" presId="urn:microsoft.com/office/officeart/2005/8/layout/process3"/>
    <dgm:cxn modelId="{ED6A2FEC-625B-4926-B143-EDB7EDCF7A42}" type="presParOf" srcId="{AACC469D-5418-4BF1-A8CA-777E52FAA1F8}" destId="{EB361C34-F86B-4661-8FF1-D9FB1E030B17}" srcOrd="6" destOrd="0" presId="urn:microsoft.com/office/officeart/2005/8/layout/process3"/>
    <dgm:cxn modelId="{B49AD03D-20C9-42C8-993F-4299B535D88E}" type="presParOf" srcId="{EB361C34-F86B-4661-8FF1-D9FB1E030B17}" destId="{F48DBDAE-963D-4E95-ACC9-A44984ACAF7B}" srcOrd="0" destOrd="0" presId="urn:microsoft.com/office/officeart/2005/8/layout/process3"/>
    <dgm:cxn modelId="{FE48987B-E6ED-4802-B5D4-C290CC92E231}" type="presParOf" srcId="{EB361C34-F86B-4661-8FF1-D9FB1E030B17}" destId="{7BE1B376-0654-4A3C-89C0-2871D5B12A2E}" srcOrd="1" destOrd="0" presId="urn:microsoft.com/office/officeart/2005/8/layout/process3"/>
    <dgm:cxn modelId="{C3CF1309-D14C-4051-9373-B9FDAB70B29B}" type="presParOf" srcId="{EB361C34-F86B-4661-8FF1-D9FB1E030B17}" destId="{EC6518C3-3BCF-488A-A19F-52D4B60BE449}" srcOrd="2" destOrd="0" presId="urn:microsoft.com/office/officeart/2005/8/layout/process3"/>
    <dgm:cxn modelId="{F89BE232-73A1-4DCB-AE80-4BD46AEF47B6}" type="presParOf" srcId="{AACC469D-5418-4BF1-A8CA-777E52FAA1F8}" destId="{1426E7F1-2FB8-4289-9370-ECB75A218751}" srcOrd="7" destOrd="0" presId="urn:microsoft.com/office/officeart/2005/8/layout/process3"/>
    <dgm:cxn modelId="{FD86A260-0BE2-45E0-9840-808501E8C1D2}" type="presParOf" srcId="{1426E7F1-2FB8-4289-9370-ECB75A218751}" destId="{BDC8CA14-E17B-497D-BC14-DDF5B3366DC6}" srcOrd="0" destOrd="0" presId="urn:microsoft.com/office/officeart/2005/8/layout/process3"/>
    <dgm:cxn modelId="{F03AA0CF-F3EA-43D8-A277-42CA94FEA972}" type="presParOf" srcId="{AACC469D-5418-4BF1-A8CA-777E52FAA1F8}" destId="{F3DEFD4A-12B7-4BE2-989C-04FBA511A504}" srcOrd="8" destOrd="0" presId="urn:microsoft.com/office/officeart/2005/8/layout/process3"/>
    <dgm:cxn modelId="{D0A3E2F3-E245-414F-B23D-083D529EC6D9}" type="presParOf" srcId="{F3DEFD4A-12B7-4BE2-989C-04FBA511A504}" destId="{5B3AB423-07DD-4579-9858-1C65A6B9703B}" srcOrd="0" destOrd="0" presId="urn:microsoft.com/office/officeart/2005/8/layout/process3"/>
    <dgm:cxn modelId="{0C672381-7451-41CE-B83F-BDA9AAE8F194}" type="presParOf" srcId="{F3DEFD4A-12B7-4BE2-989C-04FBA511A504}" destId="{32407F1E-F304-4792-8CAE-057754E12F97}" srcOrd="1" destOrd="0" presId="urn:microsoft.com/office/officeart/2005/8/layout/process3"/>
    <dgm:cxn modelId="{26FE3A94-C597-44B3-8753-AAACEFB4220A}" type="presParOf" srcId="{F3DEFD4A-12B7-4BE2-989C-04FBA511A504}" destId="{51627811-AA99-4286-B8B2-48C314BE403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45A29-9CD8-4BA6-A1CB-0371D8F49CD1}">
      <dsp:nvSpPr>
        <dsp:cNvPr id="0" name=""/>
        <dsp:cNvSpPr/>
      </dsp:nvSpPr>
      <dsp:spPr>
        <a:xfrm>
          <a:off x="21821" y="689310"/>
          <a:ext cx="1250042" cy="2808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altLang="zh-TW" sz="1800" kern="1200" dirty="0" smtClean="0"/>
            <a:t>Attacker</a:t>
          </a:r>
          <a:endParaRPr lang="en-US" sz="1800" kern="1200" dirty="0"/>
        </a:p>
      </dsp:txBody>
      <dsp:txXfrm>
        <a:off x="21821" y="689310"/>
        <a:ext cx="1250042" cy="500016"/>
      </dsp:txXfrm>
    </dsp:sp>
    <dsp:sp modelId="{75035C62-6254-4971-880C-3E8DC61FE25D}">
      <dsp:nvSpPr>
        <dsp:cNvPr id="0" name=""/>
        <dsp:cNvSpPr/>
      </dsp:nvSpPr>
      <dsp:spPr>
        <a:xfrm>
          <a:off x="24970" y="1170287"/>
          <a:ext cx="1441623" cy="250951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t>駭客</a:t>
          </a:r>
          <a:endParaRPr lang="en-US" sz="1800" kern="1200" dirty="0"/>
        </a:p>
        <a:p>
          <a:pPr marL="171450" lvl="1" indent="-171450" algn="l" defTabSz="800100">
            <a:lnSpc>
              <a:spcPct val="90000"/>
            </a:lnSpc>
            <a:spcBef>
              <a:spcPct val="0"/>
            </a:spcBef>
            <a:spcAft>
              <a:spcPct val="15000"/>
            </a:spcAft>
            <a:buChar char="••"/>
          </a:pPr>
          <a:r>
            <a:rPr lang="zh-TW" altLang="en-US" sz="1800" kern="1200" dirty="0" smtClean="0"/>
            <a:t>間諜</a:t>
          </a:r>
          <a:endParaRPr lang="en-US" sz="1800" kern="1200" dirty="0"/>
        </a:p>
        <a:p>
          <a:pPr marL="171450" lvl="1" indent="-171450" algn="l" defTabSz="800100">
            <a:lnSpc>
              <a:spcPct val="90000"/>
            </a:lnSpc>
            <a:spcBef>
              <a:spcPct val="0"/>
            </a:spcBef>
            <a:spcAft>
              <a:spcPct val="15000"/>
            </a:spcAft>
            <a:buChar char="••"/>
          </a:pPr>
          <a:r>
            <a:rPr lang="zh-TW" altLang="en-US" sz="1800" kern="1200" dirty="0" smtClean="0"/>
            <a:t>惡</a:t>
          </a:r>
          <a:r>
            <a:rPr lang="zh-TW" altLang="en-US" sz="1800" kern="1200" smtClean="0"/>
            <a:t>意破壞</a:t>
          </a:r>
          <a:endParaRPr lang="en-US" sz="1800" kern="1200" dirty="0"/>
        </a:p>
        <a:p>
          <a:pPr marL="171450" lvl="1" indent="-171450" algn="l" defTabSz="800100">
            <a:lnSpc>
              <a:spcPct val="90000"/>
            </a:lnSpc>
            <a:spcBef>
              <a:spcPct val="0"/>
            </a:spcBef>
            <a:spcAft>
              <a:spcPct val="15000"/>
            </a:spcAft>
            <a:buChar char="••"/>
          </a:pPr>
          <a:r>
            <a:rPr lang="zh-TW" altLang="en-US" sz="1800" kern="1200" dirty="0" smtClean="0"/>
            <a:t>職業犯罪</a:t>
          </a:r>
          <a:endParaRPr lang="en-US" sz="1800" kern="1200" dirty="0"/>
        </a:p>
      </dsp:txBody>
      <dsp:txXfrm>
        <a:off x="67194" y="1212511"/>
        <a:ext cx="1357175" cy="2425062"/>
      </dsp:txXfrm>
    </dsp:sp>
    <dsp:sp modelId="{0D29A864-CE7D-409E-92A0-C465DFE21E65}">
      <dsp:nvSpPr>
        <dsp:cNvPr id="0" name=""/>
        <dsp:cNvSpPr/>
      </dsp:nvSpPr>
      <dsp:spPr>
        <a:xfrm rot="21577243">
          <a:off x="1488029" y="776620"/>
          <a:ext cx="458293" cy="311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88030" y="839174"/>
        <a:ext cx="364926" cy="186734"/>
      </dsp:txXfrm>
    </dsp:sp>
    <dsp:sp modelId="{23C73A45-D7EF-40BF-80CF-55633350DFFF}">
      <dsp:nvSpPr>
        <dsp:cNvPr id="0" name=""/>
        <dsp:cNvSpPr/>
      </dsp:nvSpPr>
      <dsp:spPr>
        <a:xfrm>
          <a:off x="2136549" y="675310"/>
          <a:ext cx="1250042" cy="2808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altLang="zh-TW" sz="1800" kern="1200" dirty="0" smtClean="0"/>
            <a:t>Tool</a:t>
          </a:r>
          <a:endParaRPr lang="en-US" sz="1800" kern="1200" dirty="0"/>
        </a:p>
      </dsp:txBody>
      <dsp:txXfrm>
        <a:off x="2136549" y="675310"/>
        <a:ext cx="1250042" cy="500016"/>
      </dsp:txXfrm>
    </dsp:sp>
    <dsp:sp modelId="{5193E579-20A4-4C36-8591-D29DDB0E1E27}">
      <dsp:nvSpPr>
        <dsp:cNvPr id="0" name=""/>
        <dsp:cNvSpPr/>
      </dsp:nvSpPr>
      <dsp:spPr>
        <a:xfrm>
          <a:off x="1898896" y="1203797"/>
          <a:ext cx="1650418" cy="21515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使用者指令</a:t>
          </a:r>
          <a:endParaRPr lang="en-US" sz="1600" kern="1200" dirty="0"/>
        </a:p>
        <a:p>
          <a:pPr marL="171450" lvl="1" indent="-171450" algn="l" defTabSz="711200">
            <a:lnSpc>
              <a:spcPct val="90000"/>
            </a:lnSpc>
            <a:spcBef>
              <a:spcPct val="0"/>
            </a:spcBef>
            <a:spcAft>
              <a:spcPct val="15000"/>
            </a:spcAft>
            <a:buChar char="••"/>
          </a:pPr>
          <a:r>
            <a:rPr lang="en-US" altLang="zh-TW" sz="1600" kern="1200" dirty="0" smtClean="0"/>
            <a:t>JAVA</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套裝軟體</a:t>
          </a:r>
          <a:endParaRPr lang="en-US" sz="1600" kern="1200" dirty="0"/>
        </a:p>
      </dsp:txBody>
      <dsp:txXfrm>
        <a:off x="1947235" y="1252136"/>
        <a:ext cx="1553740" cy="2054888"/>
      </dsp:txXfrm>
    </dsp:sp>
    <dsp:sp modelId="{EE38A6A9-839D-49B5-B22A-CDC5B42E91F9}">
      <dsp:nvSpPr>
        <dsp:cNvPr id="0" name=""/>
        <dsp:cNvSpPr/>
      </dsp:nvSpPr>
      <dsp:spPr>
        <a:xfrm rot="205188">
          <a:off x="3618905" y="785922"/>
          <a:ext cx="492520" cy="311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618988" y="845382"/>
        <a:ext cx="399153" cy="186734"/>
      </dsp:txXfrm>
    </dsp:sp>
    <dsp:sp modelId="{0BE33B12-8F6F-45D5-A523-B68DFF33BC7D}">
      <dsp:nvSpPr>
        <dsp:cNvPr id="0" name=""/>
        <dsp:cNvSpPr/>
      </dsp:nvSpPr>
      <dsp:spPr>
        <a:xfrm>
          <a:off x="4315861" y="687469"/>
          <a:ext cx="1250042" cy="2808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altLang="zh-TW" sz="2000" kern="1200" dirty="0" smtClean="0"/>
            <a:t>Access</a:t>
          </a:r>
          <a:endParaRPr lang="en-US" sz="2000" kern="1200" dirty="0"/>
        </a:p>
      </dsp:txBody>
      <dsp:txXfrm>
        <a:off x="4315861" y="687469"/>
        <a:ext cx="1250042" cy="500016"/>
      </dsp:txXfrm>
    </dsp:sp>
    <dsp:sp modelId="{529FC299-5481-4693-90EA-6E5273947707}">
      <dsp:nvSpPr>
        <dsp:cNvPr id="0" name=""/>
        <dsp:cNvSpPr/>
      </dsp:nvSpPr>
      <dsp:spPr>
        <a:xfrm>
          <a:off x="4192143" y="1281808"/>
          <a:ext cx="1564827" cy="201134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管理疏失</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設計疏失</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非法使用</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非法存取</a:t>
          </a:r>
          <a:endParaRPr lang="en-US" sz="1600" kern="1200" dirty="0"/>
        </a:p>
      </dsp:txBody>
      <dsp:txXfrm>
        <a:off x="4237975" y="1327640"/>
        <a:ext cx="1473163" cy="1919681"/>
      </dsp:txXfrm>
    </dsp:sp>
    <dsp:sp modelId="{446476ED-2674-40AF-AAB5-FC533EA30DD3}">
      <dsp:nvSpPr>
        <dsp:cNvPr id="0" name=""/>
        <dsp:cNvSpPr/>
      </dsp:nvSpPr>
      <dsp:spPr>
        <a:xfrm rot="16076">
          <a:off x="5793816" y="786984"/>
          <a:ext cx="483186" cy="311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793817" y="849011"/>
        <a:ext cx="389819" cy="186734"/>
      </dsp:txXfrm>
    </dsp:sp>
    <dsp:sp modelId="{7BE1B376-0654-4A3C-89C0-2871D5B12A2E}">
      <dsp:nvSpPr>
        <dsp:cNvPr id="0" name=""/>
        <dsp:cNvSpPr/>
      </dsp:nvSpPr>
      <dsp:spPr>
        <a:xfrm>
          <a:off x="6477565" y="697578"/>
          <a:ext cx="1250042" cy="2808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Result</a:t>
          </a:r>
          <a:endParaRPr lang="en-US" sz="2000" kern="1200" dirty="0"/>
        </a:p>
      </dsp:txBody>
      <dsp:txXfrm>
        <a:off x="6477565" y="697578"/>
        <a:ext cx="1250042" cy="500016"/>
      </dsp:txXfrm>
    </dsp:sp>
    <dsp:sp modelId="{EC6518C3-3BCF-488A-A19F-52D4B60BE449}">
      <dsp:nvSpPr>
        <dsp:cNvPr id="0" name=""/>
        <dsp:cNvSpPr/>
      </dsp:nvSpPr>
      <dsp:spPr>
        <a:xfrm>
          <a:off x="6386405" y="1264142"/>
          <a:ext cx="1414535" cy="203086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資料竄改</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資料竊取</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資料破壞</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系統癱瘓</a:t>
          </a:r>
          <a:endParaRPr lang="en-US" sz="1600" kern="1200" dirty="0"/>
        </a:p>
      </dsp:txBody>
      <dsp:txXfrm>
        <a:off x="6427835" y="1305572"/>
        <a:ext cx="1331675" cy="1948007"/>
      </dsp:txXfrm>
    </dsp:sp>
    <dsp:sp modelId="{1426E7F1-2FB8-4289-9370-ECB75A218751}">
      <dsp:nvSpPr>
        <dsp:cNvPr id="0" name=""/>
        <dsp:cNvSpPr/>
      </dsp:nvSpPr>
      <dsp:spPr>
        <a:xfrm rot="21600000">
          <a:off x="7933564" y="807858"/>
          <a:ext cx="436732" cy="311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21600000">
        <a:off x="7933564" y="870103"/>
        <a:ext cx="343365" cy="186734"/>
      </dsp:txXfrm>
    </dsp:sp>
    <dsp:sp modelId="{32407F1E-F304-4792-8CAE-057754E12F97}">
      <dsp:nvSpPr>
        <dsp:cNvPr id="0" name=""/>
        <dsp:cNvSpPr/>
      </dsp:nvSpPr>
      <dsp:spPr>
        <a:xfrm>
          <a:off x="8551536" y="730319"/>
          <a:ext cx="1428123" cy="2808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altLang="zh-TW" sz="2000" kern="1200" dirty="0" smtClean="0"/>
            <a:t>Goal</a:t>
          </a:r>
          <a:endParaRPr lang="en-US" sz="2000" kern="1200" dirty="0"/>
        </a:p>
      </dsp:txBody>
      <dsp:txXfrm>
        <a:off x="8551536" y="730319"/>
        <a:ext cx="1428123" cy="500016"/>
      </dsp:txXfrm>
    </dsp:sp>
    <dsp:sp modelId="{51627811-AA99-4286-B8B2-48C314BE4033}">
      <dsp:nvSpPr>
        <dsp:cNvPr id="0" name=""/>
        <dsp:cNvSpPr/>
      </dsp:nvSpPr>
      <dsp:spPr>
        <a:xfrm>
          <a:off x="8528447" y="1254687"/>
          <a:ext cx="1418622" cy="204978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報復</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獲取情報</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獲得報酬</a:t>
          </a:r>
          <a:endParaRPr lang="en-US" sz="1600" kern="1200" dirty="0"/>
        </a:p>
        <a:p>
          <a:pPr marL="171450" lvl="1" indent="-171450" algn="l" defTabSz="711200">
            <a:lnSpc>
              <a:spcPct val="90000"/>
            </a:lnSpc>
            <a:spcBef>
              <a:spcPct val="0"/>
            </a:spcBef>
            <a:spcAft>
              <a:spcPct val="15000"/>
            </a:spcAft>
            <a:buChar char="••"/>
          </a:pPr>
          <a:r>
            <a:rPr lang="zh-TW" altLang="en-US" sz="1600" kern="1200" dirty="0" smtClean="0"/>
            <a:t>成就感</a:t>
          </a:r>
          <a:endParaRPr lang="en-US" sz="1600" kern="1200" dirty="0"/>
        </a:p>
      </dsp:txBody>
      <dsp:txXfrm>
        <a:off x="8569997" y="1296237"/>
        <a:ext cx="1335522" cy="1966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D919F-9E26-4BB3-A76B-77B0FB71074C}" type="datetimeFigureOut">
              <a:rPr lang="en-US" smtClean="0"/>
              <a:t>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DD629-8CEF-46E9-8C20-6AD635539DC7}" type="slidenum">
              <a:rPr lang="en-US" smtClean="0"/>
              <a:t>‹#›</a:t>
            </a:fld>
            <a:endParaRPr lang="en-US"/>
          </a:p>
        </p:txBody>
      </p:sp>
    </p:spTree>
    <p:extLst>
      <p:ext uri="{BB962C8B-B14F-4D97-AF65-F5344CB8AC3E}">
        <p14:creationId xmlns:p14="http://schemas.microsoft.com/office/powerpoint/2010/main" val="352183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0_EVfWpL6L4"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youtube.com/watch?v=H760U3QZoc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1</a:t>
            </a:fld>
            <a:endParaRPr lang="en-US"/>
          </a:p>
        </p:txBody>
      </p:sp>
    </p:spTree>
    <p:extLst>
      <p:ext uri="{BB962C8B-B14F-4D97-AF65-F5344CB8AC3E}">
        <p14:creationId xmlns:p14="http://schemas.microsoft.com/office/powerpoint/2010/main" val="183447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1.SSL Client</a:t>
            </a:r>
            <a:r>
              <a:rPr lang="zh-TW" altLang="en-US" dirty="0" smtClean="0"/>
              <a:t>端發出</a:t>
            </a:r>
            <a:r>
              <a:rPr lang="en-US" altLang="zh-TW" dirty="0" err="1" smtClean="0"/>
              <a:t>ClientHello</a:t>
            </a:r>
            <a:r>
              <a:rPr lang="zh-TW" altLang="en-US" dirty="0" smtClean="0"/>
              <a:t>給</a:t>
            </a:r>
            <a:r>
              <a:rPr lang="en-US" altLang="zh-TW" dirty="0" smtClean="0"/>
              <a:t>SSL</a:t>
            </a:r>
            <a:r>
              <a:rPr lang="zh-TW" altLang="en-US" dirty="0" smtClean="0"/>
              <a:t>伺服器端。告知伺服器端本身可實現的算法列表和其他一些需要的資訊。  </a:t>
            </a:r>
          </a:p>
          <a:p>
            <a:endParaRPr lang="zh-TW" altLang="en-US" dirty="0" smtClean="0"/>
          </a:p>
          <a:p>
            <a:r>
              <a:rPr lang="en-US" altLang="zh-TW" dirty="0" smtClean="0"/>
              <a:t>2.SSL</a:t>
            </a:r>
            <a:r>
              <a:rPr lang="zh-TW" altLang="en-US" dirty="0" smtClean="0"/>
              <a:t>的服務器端在接收</a:t>
            </a:r>
            <a:r>
              <a:rPr lang="en-US" altLang="zh-TW" dirty="0" err="1" smtClean="0"/>
              <a:t>ClientHello</a:t>
            </a:r>
            <a:r>
              <a:rPr lang="zh-TW" altLang="en-US" dirty="0" smtClean="0"/>
              <a:t>後會回應一個</a:t>
            </a:r>
            <a:r>
              <a:rPr lang="en-US" altLang="zh-TW" dirty="0" err="1" smtClean="0"/>
              <a:t>ServerHello</a:t>
            </a:r>
            <a:r>
              <a:rPr lang="zh-TW" altLang="en-US" dirty="0" smtClean="0"/>
              <a:t>，裡面確定了這次通訊所需要的演算法，並送出伺服器本身的憑證（資訊內包含身分及公鑰）。  </a:t>
            </a:r>
          </a:p>
          <a:p>
            <a:endParaRPr lang="zh-TW" altLang="en-US" dirty="0" smtClean="0"/>
          </a:p>
          <a:p>
            <a:r>
              <a:rPr lang="en-US" altLang="zh-TW" dirty="0" smtClean="0"/>
              <a:t>3.SSL Client</a:t>
            </a:r>
            <a:r>
              <a:rPr lang="zh-TW" altLang="en-US" dirty="0" smtClean="0"/>
              <a:t>會新增一個秘密金鑰，並利用伺服器傳來的公鑰來加密，而且會回傳加密後的秘密金鑰密文給伺服器。  </a:t>
            </a:r>
          </a:p>
          <a:p>
            <a:endParaRPr lang="zh-TW" altLang="en-US" dirty="0" smtClean="0"/>
          </a:p>
          <a:p>
            <a:r>
              <a:rPr lang="en-US" altLang="zh-TW" dirty="0" smtClean="0"/>
              <a:t>4.</a:t>
            </a:r>
            <a:r>
              <a:rPr lang="zh-TW" altLang="en-US" dirty="0" smtClean="0"/>
              <a:t>伺服器使用自己的私鑰解開秘密金鑰密文，取得秘密金鑰後，即利用此秘密金鑰來相互通訊。 </a:t>
            </a:r>
          </a:p>
          <a:p>
            <a:endParaRPr lang="zh-TW" altLang="en-US" dirty="0"/>
          </a:p>
        </p:txBody>
      </p:sp>
      <p:sp>
        <p:nvSpPr>
          <p:cNvPr id="4" name="投影片編號版面配置區 3"/>
          <p:cNvSpPr>
            <a:spLocks noGrp="1"/>
          </p:cNvSpPr>
          <p:nvPr>
            <p:ph type="sldNum" sz="quarter" idx="10"/>
          </p:nvPr>
        </p:nvSpPr>
        <p:spPr/>
        <p:txBody>
          <a:bodyPr/>
          <a:lstStyle/>
          <a:p>
            <a:fld id="{3CADD629-8CEF-46E9-8C20-6AD635539DC7}" type="slidenum">
              <a:rPr lang="en-US" smtClean="0"/>
              <a:t>19</a:t>
            </a:fld>
            <a:endParaRPr lang="en-US"/>
          </a:p>
        </p:txBody>
      </p:sp>
    </p:spTree>
    <p:extLst>
      <p:ext uri="{BB962C8B-B14F-4D97-AF65-F5344CB8AC3E}">
        <p14:creationId xmlns:p14="http://schemas.microsoft.com/office/powerpoint/2010/main" val="277198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first the session layer has a handshake using an asymmetric cipher in order to establish cipher settings and a shared key for that session; then the presentation layer encrypts the rest of the communication using a symmetric cipher and that session key. In both models, TLS and SSL work on behalf of the underlying transport layer, whose segments carry encrypted data.</a:t>
            </a:r>
            <a:endParaRPr lang="zh-TW" altLang="en-US" dirty="0"/>
          </a:p>
        </p:txBody>
      </p:sp>
      <p:sp>
        <p:nvSpPr>
          <p:cNvPr id="4" name="投影片編號版面配置區 3"/>
          <p:cNvSpPr>
            <a:spLocks noGrp="1"/>
          </p:cNvSpPr>
          <p:nvPr>
            <p:ph type="sldNum" sz="quarter" idx="10"/>
          </p:nvPr>
        </p:nvSpPr>
        <p:spPr/>
        <p:txBody>
          <a:bodyPr/>
          <a:lstStyle/>
          <a:p>
            <a:fld id="{3CADD629-8CEF-46E9-8C20-6AD635539DC7}" type="slidenum">
              <a:rPr lang="en-US" smtClean="0"/>
              <a:t>20</a:t>
            </a:fld>
            <a:endParaRPr lang="en-US"/>
          </a:p>
        </p:txBody>
      </p:sp>
    </p:spTree>
    <p:extLst>
      <p:ext uri="{BB962C8B-B14F-4D97-AF65-F5344CB8AC3E}">
        <p14:creationId xmlns:p14="http://schemas.microsoft.com/office/powerpoint/2010/main" val="171591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P.334</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21</a:t>
            </a:fld>
            <a:endParaRPr lang="en-US"/>
          </a:p>
        </p:txBody>
      </p:sp>
    </p:spTree>
    <p:extLst>
      <p:ext uri="{BB962C8B-B14F-4D97-AF65-F5344CB8AC3E}">
        <p14:creationId xmlns:p14="http://schemas.microsoft.com/office/powerpoint/2010/main" val="359316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P.348</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22</a:t>
            </a:fld>
            <a:endParaRPr lang="en-US"/>
          </a:p>
        </p:txBody>
      </p:sp>
    </p:spTree>
    <p:extLst>
      <p:ext uri="{BB962C8B-B14F-4D97-AF65-F5344CB8AC3E}">
        <p14:creationId xmlns:p14="http://schemas.microsoft.com/office/powerpoint/2010/main" val="381064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P.80</a:t>
            </a:r>
          </a:p>
          <a:p>
            <a:r>
              <a:rPr lang="en-US" altLang="zh-TW" dirty="0" smtClean="0"/>
              <a:t>P.81</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23</a:t>
            </a:fld>
            <a:endParaRPr lang="en-US"/>
          </a:p>
        </p:txBody>
      </p:sp>
    </p:spTree>
    <p:extLst>
      <p:ext uri="{BB962C8B-B14F-4D97-AF65-F5344CB8AC3E}">
        <p14:creationId xmlns:p14="http://schemas.microsoft.com/office/powerpoint/2010/main" val="31679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P.355</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24</a:t>
            </a:fld>
            <a:endParaRPr lang="en-US"/>
          </a:p>
        </p:txBody>
      </p:sp>
    </p:spTree>
    <p:extLst>
      <p:ext uri="{BB962C8B-B14F-4D97-AF65-F5344CB8AC3E}">
        <p14:creationId xmlns:p14="http://schemas.microsoft.com/office/powerpoint/2010/main" val="351521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P.356</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25</a:t>
            </a:fld>
            <a:endParaRPr lang="en-US"/>
          </a:p>
        </p:txBody>
      </p:sp>
    </p:spTree>
    <p:extLst>
      <p:ext uri="{BB962C8B-B14F-4D97-AF65-F5344CB8AC3E}">
        <p14:creationId xmlns:p14="http://schemas.microsoft.com/office/powerpoint/2010/main" val="369646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P.360</a:t>
            </a:r>
          </a:p>
          <a:p>
            <a:r>
              <a:rPr lang="en-US" altLang="zh-TW" dirty="0" smtClean="0"/>
              <a:t>In simple terms, a firewall serves two primary purposes. First, it protects computer systems and networks from malicious activity coming across Internet connections. Second, it also provides computer network administrators with control over the types of communication that can be conducted over Internet connections within a specific computer network.</a:t>
            </a:r>
          </a:p>
          <a:p>
            <a:r>
              <a:rPr lang="en-US" altLang="zh-TW" dirty="0" smtClean="0">
                <a:hlinkClick r:id="rId3"/>
              </a:rPr>
              <a:t>https://www.youtube.com/watch?v=0_EVfWpL6L4</a:t>
            </a:r>
            <a:r>
              <a:rPr lang="en-US" altLang="zh-TW" dirty="0" smtClean="0"/>
              <a:t/>
            </a:r>
            <a:br>
              <a:rPr lang="en-US" altLang="zh-TW" dirty="0" smtClean="0"/>
            </a:br>
            <a:r>
              <a:rPr lang="en-US" altLang="zh-TW" dirty="0" smtClean="0">
                <a:hlinkClick r:id="rId4"/>
              </a:rPr>
              <a:t>https://www.youtube.com/watch?v=H760U3QZocs</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26</a:t>
            </a:fld>
            <a:endParaRPr lang="en-US"/>
          </a:p>
        </p:txBody>
      </p:sp>
    </p:spTree>
    <p:extLst>
      <p:ext uri="{BB962C8B-B14F-4D97-AF65-F5344CB8AC3E}">
        <p14:creationId xmlns:p14="http://schemas.microsoft.com/office/powerpoint/2010/main" val="424064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CADD629-8CEF-46E9-8C20-6AD635539DC7}" type="slidenum">
              <a:rPr lang="en-US" smtClean="0"/>
              <a:t>27</a:t>
            </a:fld>
            <a:endParaRPr lang="en-US"/>
          </a:p>
        </p:txBody>
      </p:sp>
    </p:spTree>
    <p:extLst>
      <p:ext uri="{BB962C8B-B14F-4D97-AF65-F5344CB8AC3E}">
        <p14:creationId xmlns:p14="http://schemas.microsoft.com/office/powerpoint/2010/main" val="129420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28</a:t>
            </a:fld>
            <a:endParaRPr lang="en-US"/>
          </a:p>
        </p:txBody>
      </p:sp>
    </p:spTree>
    <p:extLst>
      <p:ext uri="{BB962C8B-B14F-4D97-AF65-F5344CB8AC3E}">
        <p14:creationId xmlns:p14="http://schemas.microsoft.com/office/powerpoint/2010/main" val="329912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P.355</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2</a:t>
            </a:fld>
            <a:endParaRPr lang="en-US"/>
          </a:p>
        </p:txBody>
      </p:sp>
    </p:spTree>
    <p:extLst>
      <p:ext uri="{BB962C8B-B14F-4D97-AF65-F5344CB8AC3E}">
        <p14:creationId xmlns:p14="http://schemas.microsoft.com/office/powerpoint/2010/main" val="351521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CADD629-8CEF-46E9-8C20-6AD635539DC7}" type="slidenum">
              <a:rPr lang="en-US" smtClean="0"/>
              <a:t>3</a:t>
            </a:fld>
            <a:endParaRPr lang="en-US"/>
          </a:p>
        </p:txBody>
      </p:sp>
    </p:spTree>
    <p:extLst>
      <p:ext uri="{BB962C8B-B14F-4D97-AF65-F5344CB8AC3E}">
        <p14:creationId xmlns:p14="http://schemas.microsoft.com/office/powerpoint/2010/main" val="277521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P.348</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4</a:t>
            </a:fld>
            <a:endParaRPr lang="en-US"/>
          </a:p>
        </p:txBody>
      </p:sp>
    </p:spTree>
    <p:extLst>
      <p:ext uri="{BB962C8B-B14F-4D97-AF65-F5344CB8AC3E}">
        <p14:creationId xmlns:p14="http://schemas.microsoft.com/office/powerpoint/2010/main" val="381064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P.80</a:t>
            </a:r>
          </a:p>
          <a:p>
            <a:r>
              <a:rPr lang="en-US" altLang="zh-TW" dirty="0" smtClean="0"/>
              <a:t>P.81</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5</a:t>
            </a:fld>
            <a:endParaRPr lang="en-US"/>
          </a:p>
        </p:txBody>
      </p:sp>
    </p:spTree>
    <p:extLst>
      <p:ext uri="{BB962C8B-B14F-4D97-AF65-F5344CB8AC3E}">
        <p14:creationId xmlns:p14="http://schemas.microsoft.com/office/powerpoint/2010/main" val="31679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P.7-9</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7</a:t>
            </a:fld>
            <a:endParaRPr lang="en-US"/>
          </a:p>
        </p:txBody>
      </p:sp>
    </p:spTree>
    <p:extLst>
      <p:ext uri="{BB962C8B-B14F-4D97-AF65-F5344CB8AC3E}">
        <p14:creationId xmlns:p14="http://schemas.microsoft.com/office/powerpoint/2010/main" val="211290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P.7-9</a:t>
            </a:r>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8</a:t>
            </a:fld>
            <a:endParaRPr lang="en-US"/>
          </a:p>
        </p:txBody>
      </p:sp>
    </p:spTree>
    <p:extLst>
      <p:ext uri="{BB962C8B-B14F-4D97-AF65-F5344CB8AC3E}">
        <p14:creationId xmlns:p14="http://schemas.microsoft.com/office/powerpoint/2010/main" val="211290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P.184</a:t>
            </a:r>
          </a:p>
          <a:p>
            <a:pPr lvl="0"/>
            <a:r>
              <a:rPr lang="en-US" sz="1200" kern="1200" dirty="0" smtClean="0">
                <a:solidFill>
                  <a:schemeClr val="tx1"/>
                </a:solidFill>
                <a:effectLst/>
                <a:latin typeface="+mn-lt"/>
                <a:ea typeface="+mn-ea"/>
                <a:cs typeface="+mn-cs"/>
              </a:rPr>
              <a:t>1.發送者(Signer)</a:t>
            </a:r>
            <a:r>
              <a:rPr lang="en-US" sz="1200" kern="1200" dirty="0" err="1" smtClean="0">
                <a:solidFill>
                  <a:schemeClr val="tx1"/>
                </a:solidFill>
                <a:effectLst/>
                <a:latin typeface="+mn-lt"/>
                <a:ea typeface="+mn-ea"/>
                <a:cs typeface="+mn-cs"/>
              </a:rPr>
              <a:t>將所要傳遞的資訊透過</a:t>
            </a:r>
            <a:r>
              <a:rPr lang="en-US" sz="1200" kern="1200" dirty="0" smtClean="0">
                <a:solidFill>
                  <a:schemeClr val="tx1"/>
                </a:solidFill>
                <a:effectLst/>
                <a:latin typeface="+mn-lt"/>
                <a:ea typeface="+mn-ea"/>
                <a:cs typeface="+mn-cs"/>
              </a:rPr>
              <a:t> hash function </a:t>
            </a:r>
            <a:r>
              <a:rPr lang="en-US" sz="1200" kern="1200" dirty="0" err="1" smtClean="0">
                <a:solidFill>
                  <a:schemeClr val="tx1"/>
                </a:solidFill>
                <a:effectLst/>
                <a:latin typeface="+mn-lt"/>
                <a:ea typeface="+mn-ea"/>
                <a:cs typeface="+mn-cs"/>
              </a:rPr>
              <a:t>加密以產生</a:t>
            </a:r>
            <a:r>
              <a:rPr lang="en-US" sz="1200" kern="1200" dirty="0" smtClean="0">
                <a:solidFill>
                  <a:schemeClr val="tx1"/>
                </a:solidFill>
                <a:effectLst/>
                <a:latin typeface="+mn-lt"/>
                <a:ea typeface="+mn-ea"/>
                <a:cs typeface="+mn-cs"/>
              </a:rPr>
              <a:t> message digest</a:t>
            </a:r>
          </a:p>
          <a:p>
            <a:pPr lvl="0"/>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發送者使用自己的</a:t>
            </a:r>
            <a:r>
              <a:rPr lang="en-US" sz="1200" kern="1200" dirty="0" smtClean="0">
                <a:solidFill>
                  <a:schemeClr val="tx1"/>
                </a:solidFill>
                <a:effectLst/>
                <a:latin typeface="+mn-lt"/>
                <a:ea typeface="+mn-ea"/>
                <a:cs typeface="+mn-cs"/>
              </a:rPr>
              <a:t> private key </a:t>
            </a:r>
            <a:r>
              <a:rPr lang="zh-TW" altLang="en-US" sz="1200" kern="1200" dirty="0" smtClean="0">
                <a:solidFill>
                  <a:schemeClr val="tx1"/>
                </a:solidFill>
                <a:effectLst/>
                <a:latin typeface="+mn-lt"/>
                <a:ea typeface="+mn-ea"/>
                <a:cs typeface="+mn-cs"/>
              </a:rPr>
              <a:t>將</a:t>
            </a:r>
            <a:r>
              <a:rPr lang="en-US" sz="1200" kern="1200" dirty="0" smtClean="0">
                <a:solidFill>
                  <a:schemeClr val="tx1"/>
                </a:solidFill>
                <a:effectLst/>
                <a:latin typeface="+mn-lt"/>
                <a:ea typeface="+mn-ea"/>
                <a:cs typeface="+mn-cs"/>
              </a:rPr>
              <a:t> message digest </a:t>
            </a:r>
            <a:r>
              <a:rPr lang="zh-TW" altLang="en-US" sz="1200" kern="1200" dirty="0" smtClean="0">
                <a:solidFill>
                  <a:schemeClr val="tx1"/>
                </a:solidFill>
                <a:effectLst/>
                <a:latin typeface="+mn-lt"/>
                <a:ea typeface="+mn-ea"/>
                <a:cs typeface="+mn-cs"/>
              </a:rPr>
              <a:t>加密，結果即為</a:t>
            </a:r>
            <a:r>
              <a:rPr lang="en-US" sz="1200" kern="1200" dirty="0" smtClean="0">
                <a:solidFill>
                  <a:schemeClr val="tx1"/>
                </a:solidFill>
                <a:effectLst/>
                <a:latin typeface="+mn-lt"/>
                <a:ea typeface="+mn-ea"/>
                <a:cs typeface="+mn-cs"/>
              </a:rPr>
              <a:t> digital signature</a:t>
            </a:r>
          </a:p>
          <a:p>
            <a:pPr lvl="0"/>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此時發送者將原始資訊與</a:t>
            </a:r>
            <a:r>
              <a:rPr lang="en-US" sz="1200" kern="1200" dirty="0" smtClean="0">
                <a:solidFill>
                  <a:schemeClr val="tx1"/>
                </a:solidFill>
                <a:effectLst/>
                <a:latin typeface="+mn-lt"/>
                <a:ea typeface="+mn-ea"/>
                <a:cs typeface="+mn-cs"/>
              </a:rPr>
              <a:t> digital signature </a:t>
            </a:r>
            <a:r>
              <a:rPr lang="zh-TW" altLang="en-US" sz="1200" kern="1200" dirty="0" smtClean="0">
                <a:solidFill>
                  <a:schemeClr val="tx1"/>
                </a:solidFill>
                <a:effectLst/>
                <a:latin typeface="+mn-lt"/>
                <a:ea typeface="+mn-ea"/>
                <a:cs typeface="+mn-cs"/>
              </a:rPr>
              <a:t>一起傳送給接收</a:t>
            </a:r>
            <a:r>
              <a:rPr lang="en-US" sz="1200" kern="1200" dirty="0" smtClean="0">
                <a:solidFill>
                  <a:schemeClr val="tx1"/>
                </a:solidFill>
                <a:effectLst/>
                <a:latin typeface="+mn-lt"/>
                <a:ea typeface="+mn-ea"/>
                <a:cs typeface="+mn-cs"/>
              </a:rPr>
              <a:t>者</a:t>
            </a:r>
          </a:p>
          <a:p>
            <a:pPr lvl="0"/>
            <a:r>
              <a:rPr lang="en-US" altLang="zh-TW" sz="1200" kern="1200" dirty="0" smtClean="0">
                <a:solidFill>
                  <a:schemeClr val="tx1"/>
                </a:solidFill>
                <a:effectLst/>
                <a:latin typeface="+mn-lt"/>
                <a:ea typeface="+mn-ea"/>
                <a:cs typeface="+mn-cs"/>
              </a:rPr>
              <a:t>4.</a:t>
            </a:r>
            <a:r>
              <a:rPr lang="zh-TW" altLang="en-US" sz="1200" kern="1200" dirty="0" smtClean="0">
                <a:solidFill>
                  <a:schemeClr val="tx1"/>
                </a:solidFill>
                <a:effectLst/>
                <a:latin typeface="+mn-lt"/>
                <a:ea typeface="+mn-ea"/>
                <a:cs typeface="+mn-cs"/>
              </a:rPr>
              <a:t>接收者使用相同的</a:t>
            </a:r>
            <a:r>
              <a:rPr lang="en-US" sz="1200" kern="1200" dirty="0" smtClean="0">
                <a:solidFill>
                  <a:schemeClr val="tx1"/>
                </a:solidFill>
                <a:effectLst/>
                <a:latin typeface="+mn-lt"/>
                <a:ea typeface="+mn-ea"/>
                <a:cs typeface="+mn-cs"/>
              </a:rPr>
              <a:t> hash function</a:t>
            </a:r>
            <a:r>
              <a:rPr lang="zh-TW" altLang="en-US" sz="1200" kern="1200" dirty="0" smtClean="0">
                <a:solidFill>
                  <a:schemeClr val="tx1"/>
                </a:solidFill>
                <a:effectLst/>
                <a:latin typeface="+mn-lt"/>
                <a:ea typeface="+mn-ea"/>
                <a:cs typeface="+mn-cs"/>
              </a:rPr>
              <a:t>，計算出原始資訊的</a:t>
            </a:r>
            <a:r>
              <a:rPr lang="en-US" sz="1200" kern="1200" dirty="0" smtClean="0">
                <a:solidFill>
                  <a:schemeClr val="tx1"/>
                </a:solidFill>
                <a:effectLst/>
                <a:latin typeface="+mn-lt"/>
                <a:ea typeface="+mn-ea"/>
                <a:cs typeface="+mn-cs"/>
              </a:rPr>
              <a:t> message digest</a:t>
            </a:r>
          </a:p>
          <a:p>
            <a:pPr lvl="0"/>
            <a:r>
              <a:rPr lang="en-US" altLang="zh-TW" sz="1200" kern="1200" dirty="0" smtClean="0">
                <a:solidFill>
                  <a:schemeClr val="tx1"/>
                </a:solidFill>
                <a:effectLst/>
                <a:latin typeface="+mn-lt"/>
                <a:ea typeface="+mn-ea"/>
                <a:cs typeface="+mn-cs"/>
              </a:rPr>
              <a:t>5..</a:t>
            </a:r>
            <a:r>
              <a:rPr lang="zh-TW" altLang="en-US" sz="1200" kern="1200" dirty="0" smtClean="0">
                <a:solidFill>
                  <a:schemeClr val="tx1"/>
                </a:solidFill>
                <a:effectLst/>
                <a:latin typeface="+mn-lt"/>
                <a:ea typeface="+mn-ea"/>
                <a:cs typeface="+mn-cs"/>
              </a:rPr>
              <a:t>接收者使用發送者的</a:t>
            </a:r>
            <a:r>
              <a:rPr lang="en-US" sz="1200" kern="1200" dirty="0" smtClean="0">
                <a:solidFill>
                  <a:schemeClr val="tx1"/>
                </a:solidFill>
                <a:effectLst/>
                <a:latin typeface="+mn-lt"/>
                <a:ea typeface="+mn-ea"/>
                <a:cs typeface="+mn-cs"/>
              </a:rPr>
              <a:t> public key </a:t>
            </a:r>
            <a:r>
              <a:rPr lang="zh-TW" altLang="en-US" sz="1200" kern="1200" dirty="0" smtClean="0">
                <a:solidFill>
                  <a:schemeClr val="tx1"/>
                </a:solidFill>
                <a:effectLst/>
                <a:latin typeface="+mn-lt"/>
                <a:ea typeface="+mn-ea"/>
                <a:cs typeface="+mn-cs"/>
              </a:rPr>
              <a:t>將</a:t>
            </a:r>
            <a:r>
              <a:rPr lang="en-US" sz="1200" kern="1200" dirty="0" smtClean="0">
                <a:solidFill>
                  <a:schemeClr val="tx1"/>
                </a:solidFill>
                <a:effectLst/>
                <a:latin typeface="+mn-lt"/>
                <a:ea typeface="+mn-ea"/>
                <a:cs typeface="+mn-cs"/>
              </a:rPr>
              <a:t> digital signature </a:t>
            </a:r>
            <a:r>
              <a:rPr lang="zh-TW" altLang="en-US" sz="1200" kern="1200" dirty="0" smtClean="0">
                <a:solidFill>
                  <a:schemeClr val="tx1"/>
                </a:solidFill>
                <a:effectLst/>
                <a:latin typeface="+mn-lt"/>
                <a:ea typeface="+mn-ea"/>
                <a:cs typeface="+mn-cs"/>
              </a:rPr>
              <a:t>解密，取出</a:t>
            </a:r>
            <a:r>
              <a:rPr lang="en-US" sz="1200" kern="1200" dirty="0" smtClean="0">
                <a:solidFill>
                  <a:schemeClr val="tx1"/>
                </a:solidFill>
                <a:effectLst/>
                <a:latin typeface="+mn-lt"/>
                <a:ea typeface="+mn-ea"/>
                <a:cs typeface="+mn-cs"/>
              </a:rPr>
              <a:t> message digest</a:t>
            </a:r>
          </a:p>
          <a:p>
            <a:pPr lvl="0"/>
            <a:r>
              <a:rPr lang="en-US" altLang="zh-TW" sz="1200" kern="1200" dirty="0" smtClean="0">
                <a:solidFill>
                  <a:schemeClr val="tx1"/>
                </a:solidFill>
                <a:effectLst/>
                <a:latin typeface="+mn-lt"/>
                <a:ea typeface="+mn-ea"/>
                <a:cs typeface="+mn-cs"/>
              </a:rPr>
              <a:t>6.</a:t>
            </a:r>
            <a:r>
              <a:rPr lang="zh-TW" altLang="en-US" sz="1200" kern="1200" dirty="0" smtClean="0">
                <a:solidFill>
                  <a:schemeClr val="tx1"/>
                </a:solidFill>
                <a:effectLst/>
                <a:latin typeface="+mn-lt"/>
                <a:ea typeface="+mn-ea"/>
                <a:cs typeface="+mn-cs"/>
              </a:rPr>
              <a:t>比對兩個</a:t>
            </a:r>
            <a:r>
              <a:rPr lang="en-US" sz="1200" kern="1200" dirty="0" smtClean="0">
                <a:solidFill>
                  <a:schemeClr val="tx1"/>
                </a:solidFill>
                <a:effectLst/>
                <a:latin typeface="+mn-lt"/>
                <a:ea typeface="+mn-ea"/>
                <a:cs typeface="+mn-cs"/>
              </a:rPr>
              <a:t> message digest</a:t>
            </a:r>
            <a:r>
              <a:rPr lang="zh-TW" altLang="en-US" sz="1200" kern="1200" dirty="0" smtClean="0">
                <a:solidFill>
                  <a:schemeClr val="tx1"/>
                </a:solidFill>
                <a:effectLst/>
                <a:latin typeface="+mn-lt"/>
                <a:ea typeface="+mn-ea"/>
                <a:cs typeface="+mn-cs"/>
              </a:rPr>
              <a:t>，若是相同，則表示資訊來源的確為原始發送者，並沒有被修改</a:t>
            </a:r>
            <a:r>
              <a:rPr lang="en-US" sz="1200" kern="1200" dirty="0" smtClean="0">
                <a:solidFill>
                  <a:schemeClr val="tx1"/>
                </a:solidFill>
                <a:effectLst/>
                <a:latin typeface="+mn-lt"/>
                <a:ea typeface="+mn-ea"/>
                <a:cs typeface="+mn-cs"/>
              </a:rPr>
              <a:t>過</a:t>
            </a: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由上述的說明可知，透過</a:t>
            </a:r>
            <a:r>
              <a:rPr lang="en-US" sz="1200" kern="1200" dirty="0" smtClean="0">
                <a:solidFill>
                  <a:schemeClr val="tx1"/>
                </a:solidFill>
                <a:effectLst/>
                <a:latin typeface="+mn-lt"/>
                <a:ea typeface="+mn-ea"/>
                <a:cs typeface="+mn-cs"/>
              </a:rPr>
              <a:t> Digital Signature </a:t>
            </a:r>
            <a:r>
              <a:rPr lang="zh-TW" altLang="en-US" sz="1200" kern="1200" dirty="0" smtClean="0">
                <a:solidFill>
                  <a:schemeClr val="tx1"/>
                </a:solidFill>
                <a:effectLst/>
                <a:latin typeface="+mn-lt"/>
                <a:ea typeface="+mn-ea"/>
                <a:cs typeface="+mn-cs"/>
              </a:rPr>
              <a:t>的機制，除了可以達到資訊安全中的不可否認性</a:t>
            </a:r>
            <a:r>
              <a:rPr lang="en-US" sz="1200" kern="1200" dirty="0" smtClean="0">
                <a:solidFill>
                  <a:schemeClr val="tx1"/>
                </a:solidFill>
                <a:effectLst/>
                <a:latin typeface="+mn-lt"/>
                <a:ea typeface="+mn-ea"/>
                <a:cs typeface="+mn-cs"/>
              </a:rPr>
              <a:t>(non-repudiation)</a:t>
            </a:r>
            <a:r>
              <a:rPr lang="zh-TW" altLang="en-US" sz="1200" kern="1200" dirty="0" smtClean="0">
                <a:solidFill>
                  <a:schemeClr val="tx1"/>
                </a:solidFill>
                <a:effectLst/>
                <a:latin typeface="+mn-lt"/>
                <a:ea typeface="+mn-ea"/>
                <a:cs typeface="+mn-cs"/>
              </a:rPr>
              <a:t>外，還可以達到資訊完整性</a:t>
            </a:r>
            <a:r>
              <a:rPr lang="en-US" sz="1200" kern="1200" dirty="0" smtClean="0">
                <a:solidFill>
                  <a:schemeClr val="tx1"/>
                </a:solidFill>
                <a:effectLst/>
                <a:latin typeface="+mn-lt"/>
                <a:ea typeface="+mn-ea"/>
                <a:cs typeface="+mn-cs"/>
              </a:rPr>
              <a:t>(integrity)</a:t>
            </a:r>
            <a:r>
              <a:rPr lang="zh-TW" altLang="en-US" sz="1200" kern="1200" dirty="0" smtClean="0">
                <a:solidFill>
                  <a:schemeClr val="tx1"/>
                </a:solidFill>
                <a:effectLst/>
                <a:latin typeface="+mn-lt"/>
                <a:ea typeface="+mn-ea"/>
                <a:cs typeface="+mn-cs"/>
              </a:rPr>
              <a:t>的目的</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CADD629-8CEF-46E9-8C20-6AD635539DC7}" type="slidenum">
              <a:rPr lang="en-US" smtClean="0"/>
              <a:t>17</a:t>
            </a:fld>
            <a:endParaRPr lang="en-US"/>
          </a:p>
        </p:txBody>
      </p:sp>
    </p:spTree>
    <p:extLst>
      <p:ext uri="{BB962C8B-B14F-4D97-AF65-F5344CB8AC3E}">
        <p14:creationId xmlns:p14="http://schemas.microsoft.com/office/powerpoint/2010/main" val="328746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first the session layer has a handshake using an asymmetric cipher in order to establish cipher settings and a shared key for that session; then the presentation layer encrypts the rest of the communication using a symmetric cipher and that session key. In both models, TLS and SSL work on behalf of the underlying transport layer, whose segments carry encrypted data.</a:t>
            </a:r>
            <a:endParaRPr lang="zh-TW" altLang="en-US" dirty="0"/>
          </a:p>
        </p:txBody>
      </p:sp>
      <p:sp>
        <p:nvSpPr>
          <p:cNvPr id="4" name="投影片編號版面配置區 3"/>
          <p:cNvSpPr>
            <a:spLocks noGrp="1"/>
          </p:cNvSpPr>
          <p:nvPr>
            <p:ph type="sldNum" sz="quarter" idx="10"/>
          </p:nvPr>
        </p:nvSpPr>
        <p:spPr/>
        <p:txBody>
          <a:bodyPr/>
          <a:lstStyle/>
          <a:p>
            <a:fld id="{3CADD629-8CEF-46E9-8C20-6AD635539DC7}" type="slidenum">
              <a:rPr lang="en-US" smtClean="0"/>
              <a:t>18</a:t>
            </a:fld>
            <a:endParaRPr lang="en-US"/>
          </a:p>
        </p:txBody>
      </p:sp>
    </p:spTree>
    <p:extLst>
      <p:ext uri="{BB962C8B-B14F-4D97-AF65-F5344CB8AC3E}">
        <p14:creationId xmlns:p14="http://schemas.microsoft.com/office/powerpoint/2010/main" val="171591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100797"/>
          </a:xfrm>
        </p:spPr>
        <p:txBody>
          <a:bodyPr/>
          <a:lstStyle/>
          <a:p>
            <a:r>
              <a:rPr lang="en-US" altLang="zh-TW" dirty="0" smtClean="0"/>
              <a:t>Information </a:t>
            </a:r>
            <a:r>
              <a:rPr lang="en-US" altLang="zh-TW" dirty="0" smtClean="0"/>
              <a:t>Security	</a:t>
            </a:r>
            <a:endParaRPr lang="en-US" dirty="0"/>
          </a:p>
        </p:txBody>
      </p:sp>
      <p:sp>
        <p:nvSpPr>
          <p:cNvPr id="3" name="Subtitle 2"/>
          <p:cNvSpPr>
            <a:spLocks noGrp="1"/>
          </p:cNvSpPr>
          <p:nvPr>
            <p:ph type="subTitle" idx="1"/>
          </p:nvPr>
        </p:nvSpPr>
        <p:spPr>
          <a:xfrm>
            <a:off x="2687687" y="3764506"/>
            <a:ext cx="8915399" cy="2031384"/>
          </a:xfrm>
        </p:spPr>
        <p:txBody>
          <a:bodyPr>
            <a:normAutofit/>
          </a:bodyPr>
          <a:lstStyle/>
          <a:p>
            <a:r>
              <a:rPr lang="en-US" altLang="zh-TW" sz="3200" dirty="0" smtClean="0"/>
              <a:t>Alan Song</a:t>
            </a:r>
            <a:endParaRPr lang="en-US" altLang="zh-TW" sz="3200" dirty="0"/>
          </a:p>
          <a:p>
            <a:r>
              <a:rPr lang="en-US" altLang="zh-TW" sz="3200" dirty="0" smtClean="0"/>
              <a:t>Institute of Technology Management</a:t>
            </a:r>
          </a:p>
          <a:p>
            <a:r>
              <a:rPr lang="en-US" altLang="zh-TW" sz="3200" dirty="0" smtClean="0"/>
              <a:t>National Chung </a:t>
            </a:r>
            <a:r>
              <a:rPr lang="en-US" altLang="zh-TW" sz="3200" dirty="0" err="1" smtClean="0"/>
              <a:t>Hsing</a:t>
            </a:r>
            <a:r>
              <a:rPr lang="en-US" altLang="zh-TW" sz="3200" dirty="0" smtClean="0"/>
              <a:t> University</a:t>
            </a:r>
            <a:endParaRPr lang="en-US" altLang="zh-TW" sz="3200" dirty="0" smtClean="0"/>
          </a:p>
        </p:txBody>
      </p:sp>
    </p:spTree>
    <p:extLst>
      <p:ext uri="{BB962C8B-B14F-4D97-AF65-F5344CB8AC3E}">
        <p14:creationId xmlns:p14="http://schemas.microsoft.com/office/powerpoint/2010/main" val="4212247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Encryption</a:t>
            </a:r>
            <a:endParaRPr lang="en-US" dirty="0"/>
          </a:p>
        </p:txBody>
      </p:sp>
      <p:sp>
        <p:nvSpPr>
          <p:cNvPr id="3" name="Content Placeholder 2"/>
          <p:cNvSpPr>
            <a:spLocks noGrp="1"/>
          </p:cNvSpPr>
          <p:nvPr>
            <p:ph idx="1"/>
          </p:nvPr>
        </p:nvSpPr>
        <p:spPr/>
        <p:txBody>
          <a:bodyPr>
            <a:normAutofit lnSpcReduction="10000"/>
          </a:bodyPr>
          <a:lstStyle/>
          <a:p>
            <a:r>
              <a:rPr lang="zh-TW" altLang="en-US" sz="2400" dirty="0" smtClean="0"/>
              <a:t>依照金鑰使用數量，分為</a:t>
            </a:r>
            <a:r>
              <a:rPr lang="en-US" altLang="zh-TW" sz="2400" dirty="0" smtClean="0"/>
              <a:t>”</a:t>
            </a:r>
            <a:r>
              <a:rPr lang="zh-TW" altLang="en-US" sz="2400" b="1" dirty="0" smtClean="0"/>
              <a:t>對稱式</a:t>
            </a:r>
            <a:r>
              <a:rPr lang="en-US" altLang="zh-TW" sz="2400" dirty="0" smtClean="0"/>
              <a:t>”</a:t>
            </a:r>
            <a:r>
              <a:rPr lang="zh-TW" altLang="en-US" sz="2400" dirty="0" smtClean="0"/>
              <a:t>與</a:t>
            </a:r>
            <a:r>
              <a:rPr lang="en-US" altLang="zh-TW" sz="2400" dirty="0" smtClean="0"/>
              <a:t>”</a:t>
            </a:r>
            <a:r>
              <a:rPr lang="zh-TW" altLang="en-US" sz="2400" b="1" dirty="0" smtClean="0"/>
              <a:t>非對稱式</a:t>
            </a:r>
            <a:r>
              <a:rPr lang="en-US" altLang="zh-TW" sz="2400" dirty="0" smtClean="0"/>
              <a:t>”</a:t>
            </a:r>
            <a:r>
              <a:rPr lang="zh-TW" altLang="en-US" sz="2400" dirty="0" smtClean="0"/>
              <a:t> </a:t>
            </a:r>
            <a:r>
              <a:rPr lang="en-US" altLang="zh-TW" sz="2400" dirty="0" smtClean="0"/>
              <a:t/>
            </a:r>
            <a:br>
              <a:rPr lang="en-US" altLang="zh-TW" sz="2400" dirty="0" smtClean="0"/>
            </a:br>
            <a:r>
              <a:rPr lang="en-US" altLang="zh-TW" sz="2400" dirty="0" smtClean="0"/>
              <a:t>Symmetric </a:t>
            </a:r>
            <a:r>
              <a:rPr lang="en-US" altLang="zh-TW" sz="2400" dirty="0"/>
              <a:t>Encryption </a:t>
            </a:r>
            <a:r>
              <a:rPr lang="en-US" altLang="zh-TW" sz="2400" dirty="0" smtClean="0"/>
              <a:t>versus </a:t>
            </a:r>
            <a:r>
              <a:rPr lang="en-US" altLang="zh-TW" sz="2400" dirty="0"/>
              <a:t>Asymmetric </a:t>
            </a:r>
            <a:r>
              <a:rPr lang="en-US" altLang="zh-TW" sz="2400" dirty="0" smtClean="0"/>
              <a:t>Encryption.</a:t>
            </a:r>
            <a:endParaRPr lang="en-US" sz="2400" dirty="0"/>
          </a:p>
          <a:p>
            <a:endParaRPr lang="en-US" altLang="zh-TW" sz="2400" b="1" dirty="0" smtClean="0"/>
          </a:p>
          <a:p>
            <a:r>
              <a:rPr lang="zh-TW" altLang="en-US" sz="2400" b="1" dirty="0" smtClean="0"/>
              <a:t>對稱</a:t>
            </a:r>
            <a:r>
              <a:rPr lang="zh-TW" altLang="en-US" sz="2400" b="1" dirty="0" smtClean="0"/>
              <a:t>式加</a:t>
            </a:r>
            <a:r>
              <a:rPr lang="zh-TW" altLang="en-US" sz="2400" b="1" dirty="0"/>
              <a:t>密</a:t>
            </a:r>
            <a:r>
              <a:rPr lang="en-US" sz="2400" dirty="0"/>
              <a:t>Symmetric Encryption : Using the </a:t>
            </a:r>
            <a:r>
              <a:rPr lang="en-US" sz="2400" b="1" dirty="0" smtClean="0"/>
              <a:t>a single</a:t>
            </a:r>
            <a:r>
              <a:rPr lang="en-US" sz="2400" b="1" dirty="0" smtClean="0"/>
              <a:t> </a:t>
            </a:r>
            <a:r>
              <a:rPr lang="en-US" sz="2400" b="1" dirty="0"/>
              <a:t>key</a:t>
            </a:r>
            <a:r>
              <a:rPr lang="en-US" sz="2400" dirty="0"/>
              <a:t> to encrypt and decipher ( so called secret-key )</a:t>
            </a:r>
            <a:endParaRPr lang="en-US" altLang="zh-TW" sz="2400" dirty="0" smtClean="0"/>
          </a:p>
          <a:p>
            <a:endParaRPr lang="en-US" altLang="zh-TW" sz="2400" dirty="0"/>
          </a:p>
          <a:p>
            <a:r>
              <a:rPr lang="zh-TW" altLang="en-US" sz="2400" b="1" dirty="0" smtClean="0"/>
              <a:t>非</a:t>
            </a:r>
            <a:r>
              <a:rPr lang="zh-TW" altLang="en-US" sz="2400" b="1" dirty="0"/>
              <a:t>對稱性加密</a:t>
            </a:r>
            <a:r>
              <a:rPr lang="en-US" sz="2400" dirty="0"/>
              <a:t>Asymmetric Encryption : Using </a:t>
            </a:r>
            <a:r>
              <a:rPr lang="en-US" sz="2400" b="1" dirty="0" smtClean="0"/>
              <a:t>two different keys</a:t>
            </a:r>
            <a:r>
              <a:rPr lang="en-US" sz="2400" dirty="0" smtClean="0"/>
              <a:t>(nowadays, </a:t>
            </a:r>
            <a:r>
              <a:rPr lang="en-US" sz="2400" b="1" dirty="0"/>
              <a:t>public key</a:t>
            </a:r>
            <a:r>
              <a:rPr lang="en-US" sz="2400" dirty="0"/>
              <a:t> </a:t>
            </a:r>
            <a:r>
              <a:rPr lang="en-US" sz="2400" dirty="0"/>
              <a:t>-</a:t>
            </a:r>
            <a:r>
              <a:rPr lang="en-US" sz="2400" dirty="0" smtClean="0"/>
              <a:t> </a:t>
            </a:r>
            <a:r>
              <a:rPr lang="en-US" sz="2400" b="1" dirty="0"/>
              <a:t>private </a:t>
            </a:r>
            <a:r>
              <a:rPr lang="en-US" sz="2400" b="1" dirty="0" smtClean="0"/>
              <a:t>key</a:t>
            </a:r>
            <a:r>
              <a:rPr lang="en-US" sz="2400" dirty="0" smtClean="0"/>
              <a:t>) </a:t>
            </a:r>
            <a:r>
              <a:rPr lang="en-US" sz="2400" dirty="0"/>
              <a:t>to encrypt and decipher.</a:t>
            </a:r>
          </a:p>
          <a:p>
            <a:endParaRPr lang="en-US" sz="2400" dirty="0"/>
          </a:p>
        </p:txBody>
      </p:sp>
    </p:spTree>
    <p:extLst>
      <p:ext uri="{BB962C8B-B14F-4D97-AF65-F5344CB8AC3E}">
        <p14:creationId xmlns:p14="http://schemas.microsoft.com/office/powerpoint/2010/main" val="1230810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秘密金鑰密碼系統</a:t>
            </a:r>
            <a:r>
              <a:rPr lang="en-US" altLang="zh-TW" dirty="0" smtClean="0"/>
              <a:t>(</a:t>
            </a:r>
            <a:r>
              <a:rPr lang="zh-TW" altLang="en-US" dirty="0" smtClean="0"/>
              <a:t>對稱式</a:t>
            </a:r>
            <a:r>
              <a:rPr lang="en-US" altLang="zh-TW" dirty="0" smtClean="0"/>
              <a:t>)</a:t>
            </a:r>
            <a:br>
              <a:rPr lang="en-US" altLang="zh-TW" dirty="0" smtClean="0"/>
            </a:br>
            <a:r>
              <a:rPr lang="en-US" altLang="zh-TW" dirty="0" smtClean="0"/>
              <a:t>“Secret” </a:t>
            </a:r>
            <a:r>
              <a:rPr lang="en-US" altLang="zh-TW" dirty="0"/>
              <a:t>K</a:t>
            </a:r>
            <a:r>
              <a:rPr lang="en-US" altLang="zh-TW" dirty="0" smtClean="0"/>
              <a:t>ey Cryptosystems (Symmetric)</a:t>
            </a:r>
            <a:endParaRPr lang="en-US" dirty="0"/>
          </a:p>
        </p:txBody>
      </p:sp>
      <p:sp>
        <p:nvSpPr>
          <p:cNvPr id="3" name="Content Placeholder 2"/>
          <p:cNvSpPr>
            <a:spLocks noGrp="1"/>
          </p:cNvSpPr>
          <p:nvPr>
            <p:ph idx="1"/>
          </p:nvPr>
        </p:nvSpPr>
        <p:spPr>
          <a:xfrm>
            <a:off x="2321926" y="2133600"/>
            <a:ext cx="7961557" cy="3777622"/>
          </a:xfrm>
        </p:spPr>
        <p:txBody>
          <a:bodyPr>
            <a:normAutofit lnSpcReduction="10000"/>
          </a:bodyPr>
          <a:lstStyle/>
          <a:p>
            <a:r>
              <a:rPr lang="en-US" altLang="zh-TW" sz="2400" dirty="0" smtClean="0"/>
              <a:t>“</a:t>
            </a:r>
            <a:r>
              <a:rPr lang="en-US" altLang="zh-TW" sz="2400" i="1" dirty="0" smtClean="0">
                <a:solidFill>
                  <a:srgbClr val="FF0000"/>
                </a:solidFill>
              </a:rPr>
              <a:t>If you can keep the secret</a:t>
            </a:r>
            <a:r>
              <a:rPr lang="en-US" altLang="zh-TW" sz="2400" dirty="0" smtClean="0"/>
              <a:t>!”</a:t>
            </a:r>
          </a:p>
          <a:p>
            <a:r>
              <a:rPr lang="zh-TW" altLang="en-US" sz="2400" dirty="0" smtClean="0"/>
              <a:t>明文</a:t>
            </a:r>
            <a:r>
              <a:rPr lang="en-US" altLang="zh-TW" sz="2400" dirty="0" smtClean="0"/>
              <a:t>(plain text)</a:t>
            </a:r>
            <a:r>
              <a:rPr lang="zh-TW" altLang="en-US" sz="2400" dirty="0" smtClean="0"/>
              <a:t>資料以秘密金鑰</a:t>
            </a:r>
            <a:r>
              <a:rPr lang="en-US" altLang="zh-TW" sz="2400" dirty="0" smtClean="0"/>
              <a:t>(Secret Key) )</a:t>
            </a:r>
            <a:r>
              <a:rPr lang="zh-TW" altLang="en-US" sz="2400" dirty="0" smtClean="0"/>
              <a:t>加密</a:t>
            </a:r>
            <a:endParaRPr lang="en-US" altLang="zh-TW" sz="2400" dirty="0" smtClean="0"/>
          </a:p>
          <a:p>
            <a:pPr marL="0" indent="0">
              <a:buNone/>
            </a:pPr>
            <a:r>
              <a:rPr lang="en-US" altLang="zh-TW" sz="2400" dirty="0" smtClean="0"/>
              <a:t>	</a:t>
            </a:r>
            <a:r>
              <a:rPr lang="zh-TW" altLang="en-US" sz="2400" dirty="0" smtClean="0"/>
              <a:t>轉換成一段亂碼</a:t>
            </a:r>
            <a:r>
              <a:rPr lang="en-US" altLang="zh-TW" sz="2400" dirty="0" smtClean="0"/>
              <a:t>(</a:t>
            </a:r>
            <a:r>
              <a:rPr lang="zh-TW" altLang="en-US" sz="2400" dirty="0" smtClean="0"/>
              <a:t>密文</a:t>
            </a:r>
            <a:r>
              <a:rPr lang="en-US" altLang="zh-TW" sz="2400" dirty="0" smtClean="0"/>
              <a:t>cipher text)</a:t>
            </a:r>
          </a:p>
          <a:p>
            <a:pPr marL="0" indent="0">
              <a:buNone/>
            </a:pPr>
            <a:r>
              <a:rPr lang="en-US" altLang="zh-TW" sz="2400" dirty="0" smtClean="0"/>
              <a:t>Plain text--</a:t>
            </a:r>
            <a:r>
              <a:rPr lang="en-US" altLang="zh-TW" sz="2400" dirty="0" smtClean="0">
                <a:sym typeface="Wingdings" panose="05000000000000000000" pitchFamily="2" charset="2"/>
              </a:rPr>
              <a:t>---------------------&gt; cipher text</a:t>
            </a:r>
          </a:p>
          <a:p>
            <a:pPr marL="0" indent="0">
              <a:buNone/>
            </a:pPr>
            <a:r>
              <a:rPr lang="en-US" altLang="zh-TW" sz="2400" dirty="0">
                <a:sym typeface="Wingdings" panose="05000000000000000000" pitchFamily="2" charset="2"/>
              </a:rPr>
              <a:t>              </a:t>
            </a:r>
            <a:r>
              <a:rPr lang="en-US" altLang="zh-TW" sz="2400" dirty="0" smtClean="0">
                <a:sym typeface="Wingdings" panose="05000000000000000000" pitchFamily="2" charset="2"/>
              </a:rPr>
              <a:t>     Secret </a:t>
            </a:r>
            <a:r>
              <a:rPr lang="en-US" altLang="zh-TW" sz="2400" dirty="0">
                <a:sym typeface="Wingdings" panose="05000000000000000000" pitchFamily="2" charset="2"/>
              </a:rPr>
              <a:t>key </a:t>
            </a:r>
            <a:endParaRPr lang="en-US" altLang="zh-TW" sz="2400" dirty="0"/>
          </a:p>
          <a:p>
            <a:r>
              <a:rPr lang="zh-TW" altLang="en-US" sz="2400" dirty="0" smtClean="0"/>
              <a:t>解密</a:t>
            </a:r>
            <a:r>
              <a:rPr lang="en-US" altLang="zh-TW" sz="2400" dirty="0" smtClean="0"/>
              <a:t>(decryption)</a:t>
            </a:r>
            <a:r>
              <a:rPr lang="zh-TW" altLang="en-US" sz="2400" dirty="0" smtClean="0"/>
              <a:t>使用同一把金鑰把密文轉回明文</a:t>
            </a:r>
            <a:endParaRPr lang="en-US" altLang="zh-TW" sz="2400" dirty="0" smtClean="0"/>
          </a:p>
          <a:p>
            <a:pPr marL="457200" lvl="1" indent="0">
              <a:buNone/>
            </a:pPr>
            <a:r>
              <a:rPr lang="en-US" altLang="zh-TW" sz="2200" dirty="0" smtClean="0"/>
              <a:t>(When </a:t>
            </a:r>
            <a:r>
              <a:rPr lang="en-US" altLang="zh-TW" sz="2000" dirty="0" smtClean="0"/>
              <a:t>decrypting, use the same secret key to </a:t>
            </a:r>
          </a:p>
          <a:p>
            <a:pPr marL="457200" lvl="1" indent="0">
              <a:buNone/>
            </a:pPr>
            <a:r>
              <a:rPr lang="en-US" altLang="zh-TW" sz="2000" dirty="0" smtClean="0"/>
              <a:t>change cipher text into plain text</a:t>
            </a:r>
            <a:r>
              <a:rPr lang="en-US" altLang="zh-TW" sz="2000" dirty="0" smtClean="0"/>
              <a:t>.)</a:t>
            </a:r>
            <a:endParaRPr lang="en-US" sz="24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51026" t="23427" r="27051" b="22619"/>
          <a:stretch/>
        </p:blipFill>
        <p:spPr bwMode="auto">
          <a:xfrm>
            <a:off x="9854309" y="2329771"/>
            <a:ext cx="2152721" cy="2943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07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brary.thinkquest.org/C0126342/pic/fig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63" y="1483728"/>
            <a:ext cx="10983907" cy="4917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159788" y="202838"/>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mtClean="0"/>
              <a:t>秘密金鑰密碼系統</a:t>
            </a:r>
            <a:r>
              <a:rPr lang="en-US" altLang="zh-TW" smtClean="0"/>
              <a:t>(</a:t>
            </a:r>
            <a:r>
              <a:rPr lang="zh-TW" altLang="en-US" smtClean="0"/>
              <a:t>對稱式</a:t>
            </a:r>
            <a:r>
              <a:rPr lang="en-US" altLang="zh-TW" smtClean="0"/>
              <a:t>)</a:t>
            </a:r>
            <a:br>
              <a:rPr lang="en-US" altLang="zh-TW" smtClean="0"/>
            </a:br>
            <a:r>
              <a:rPr lang="en-US" altLang="zh-TW" smtClean="0"/>
              <a:t>“Secret” Key Cryptosystems (Symmetric)</a:t>
            </a:r>
            <a:endParaRPr lang="en-US" dirty="0"/>
          </a:p>
        </p:txBody>
      </p:sp>
    </p:spTree>
    <p:extLst>
      <p:ext uri="{BB962C8B-B14F-4D97-AF65-F5344CB8AC3E}">
        <p14:creationId xmlns:p14="http://schemas.microsoft.com/office/powerpoint/2010/main" val="2519963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82" y="272418"/>
            <a:ext cx="8911687" cy="1280890"/>
          </a:xfrm>
        </p:spPr>
        <p:txBody>
          <a:bodyPr/>
          <a:lstStyle/>
          <a:p>
            <a:r>
              <a:rPr lang="en-US" dirty="0" smtClean="0"/>
              <a:t>Algorithms for Symmetric Encryptions </a:t>
            </a:r>
            <a:endParaRPr lang="en-US" dirty="0"/>
          </a:p>
        </p:txBody>
      </p:sp>
      <p:sp>
        <p:nvSpPr>
          <p:cNvPr id="3" name="Content Placeholder 2"/>
          <p:cNvSpPr>
            <a:spLocks noGrp="1"/>
          </p:cNvSpPr>
          <p:nvPr>
            <p:ph idx="1"/>
          </p:nvPr>
        </p:nvSpPr>
        <p:spPr>
          <a:xfrm>
            <a:off x="1854437" y="1478422"/>
            <a:ext cx="9650175" cy="4432800"/>
          </a:xfrm>
        </p:spPr>
        <p:txBody>
          <a:bodyPr>
            <a:noAutofit/>
          </a:bodyPr>
          <a:lstStyle/>
          <a:p>
            <a:r>
              <a:rPr lang="en-US" sz="2400" dirty="0" smtClean="0">
                <a:solidFill>
                  <a:srgbClr val="FF0000"/>
                </a:solidFill>
              </a:rPr>
              <a:t>DES</a:t>
            </a:r>
            <a:r>
              <a:rPr lang="en-US" sz="2400" dirty="0" smtClean="0"/>
              <a:t> </a:t>
            </a:r>
            <a:r>
              <a:rPr lang="en-US" sz="2400" dirty="0"/>
              <a:t>(Data Encryption Standard) , </a:t>
            </a:r>
            <a:r>
              <a:rPr lang="en-US" sz="2400" dirty="0" smtClean="0">
                <a:solidFill>
                  <a:srgbClr val="FF0000"/>
                </a:solidFill>
              </a:rPr>
              <a:t>Triple </a:t>
            </a:r>
            <a:r>
              <a:rPr lang="en-US" sz="2400" dirty="0">
                <a:solidFill>
                  <a:srgbClr val="FF0000"/>
                </a:solidFill>
              </a:rPr>
              <a:t>DES</a:t>
            </a:r>
            <a:r>
              <a:rPr lang="en-US" sz="2400" dirty="0"/>
              <a:t>(3DES), AES, RSA, RC2, RC4, RC5, RC6 , </a:t>
            </a:r>
            <a:r>
              <a:rPr lang="en-US" sz="2400" dirty="0" err="1"/>
              <a:t>Rijndael</a:t>
            </a:r>
            <a:r>
              <a:rPr lang="en-US" sz="2400" dirty="0"/>
              <a:t> ….etc.    </a:t>
            </a:r>
            <a:r>
              <a:rPr lang="en-US" sz="2400" dirty="0" smtClean="0"/>
              <a:t>	</a:t>
            </a:r>
          </a:p>
          <a:p>
            <a:pPr lvl="1"/>
            <a:r>
              <a:rPr lang="en-US" sz="2000" dirty="0" smtClean="0"/>
              <a:t>DES : DES</a:t>
            </a:r>
            <a:r>
              <a:rPr lang="zh-TW" altLang="en-US" sz="2000" dirty="0" smtClean="0"/>
              <a:t>採用</a:t>
            </a:r>
            <a:r>
              <a:rPr lang="en-US" sz="2000" dirty="0" smtClean="0"/>
              <a:t>56</a:t>
            </a:r>
            <a:r>
              <a:rPr lang="zh-TW" altLang="en-US" sz="2000" dirty="0" smtClean="0"/>
              <a:t>位元的金鑰來對</a:t>
            </a:r>
            <a:r>
              <a:rPr lang="en-US" sz="2000" dirty="0" smtClean="0"/>
              <a:t>64</a:t>
            </a:r>
            <a:r>
              <a:rPr lang="zh-TW" altLang="en-US" sz="2000" dirty="0" smtClean="0"/>
              <a:t>位元的資料區段進行加密，需經</a:t>
            </a:r>
            <a:r>
              <a:rPr lang="en-US" sz="2000" dirty="0" smtClean="0"/>
              <a:t>16</a:t>
            </a:r>
            <a:r>
              <a:rPr lang="zh-TW" altLang="en-US" sz="2000" dirty="0" smtClean="0"/>
              <a:t>回合的運算。</a:t>
            </a:r>
            <a:endParaRPr lang="en-US" sz="2000" dirty="0" smtClean="0"/>
          </a:p>
          <a:p>
            <a:pPr lvl="2"/>
            <a:r>
              <a:rPr lang="en-US" altLang="zh-TW" sz="1800" dirty="0" smtClean="0"/>
              <a:t>• </a:t>
            </a:r>
            <a:r>
              <a:rPr lang="zh-TW" altLang="en-US" sz="1800" dirty="0"/>
              <a:t>主要缺點：</a:t>
            </a:r>
            <a:r>
              <a:rPr lang="en-US" sz="1800" dirty="0"/>
              <a:t>56</a:t>
            </a:r>
            <a:r>
              <a:rPr lang="zh-TW" altLang="en-US" sz="1800" dirty="0"/>
              <a:t>位元的金鑰長度太短，以目前電腦的計算能力，通常只需要花費一些時</a:t>
            </a:r>
            <a:r>
              <a:rPr lang="en-US" sz="1800" dirty="0"/>
              <a:t>   </a:t>
            </a:r>
            <a:r>
              <a:rPr lang="zh-TW" altLang="en-US" sz="1800" dirty="0"/>
              <a:t>間找出</a:t>
            </a:r>
            <a:r>
              <a:rPr lang="en-US" sz="1800" dirty="0"/>
              <a:t>DES</a:t>
            </a:r>
            <a:r>
              <a:rPr lang="zh-TW" altLang="en-US" sz="1800" dirty="0"/>
              <a:t>金鑰。</a:t>
            </a:r>
            <a:endParaRPr lang="en-US" sz="1800" dirty="0"/>
          </a:p>
          <a:p>
            <a:pPr lvl="1"/>
            <a:r>
              <a:rPr lang="en-US" sz="2000" dirty="0"/>
              <a:t>3DES :</a:t>
            </a:r>
            <a:r>
              <a:rPr lang="zh-TW" altLang="en-US" sz="2000" dirty="0"/>
              <a:t>可以反覆使用</a:t>
            </a:r>
            <a:r>
              <a:rPr lang="en-US" sz="2000" dirty="0"/>
              <a:t>DES</a:t>
            </a:r>
            <a:r>
              <a:rPr lang="zh-TW" altLang="en-US" sz="2000" dirty="0"/>
              <a:t>來增加強度，因此</a:t>
            </a:r>
            <a:r>
              <a:rPr lang="en-US" sz="2000" dirty="0"/>
              <a:t>Triple DES</a:t>
            </a:r>
            <a:r>
              <a:rPr lang="zh-TW" altLang="en-US" sz="2000" dirty="0"/>
              <a:t>應運而生。</a:t>
            </a:r>
            <a:r>
              <a:rPr lang="en-US" sz="2000" dirty="0"/>
              <a:t>(</a:t>
            </a:r>
            <a:r>
              <a:rPr lang="zh-TW" altLang="en-US" sz="2000" dirty="0"/>
              <a:t>運算</a:t>
            </a:r>
            <a:r>
              <a:rPr lang="en-US" sz="2000" dirty="0"/>
              <a:t>48</a:t>
            </a:r>
            <a:r>
              <a:rPr lang="zh-TW" altLang="en-US" sz="2000" dirty="0"/>
              <a:t>回合</a:t>
            </a:r>
            <a:r>
              <a:rPr lang="en-US" sz="2000" dirty="0"/>
              <a:t>)</a:t>
            </a:r>
          </a:p>
          <a:p>
            <a:pPr lvl="1"/>
            <a:r>
              <a:rPr lang="en-US" sz="2000" dirty="0" smtClean="0"/>
              <a:t>AES </a:t>
            </a:r>
            <a:r>
              <a:rPr lang="en-US" sz="2000" dirty="0"/>
              <a:t>: </a:t>
            </a:r>
            <a:r>
              <a:rPr lang="zh-TW" altLang="en-US" sz="2000" dirty="0"/>
              <a:t>多數安全專家認為</a:t>
            </a:r>
            <a:r>
              <a:rPr lang="en-US" sz="2000" dirty="0"/>
              <a:t>DES</a:t>
            </a:r>
            <a:r>
              <a:rPr lang="zh-TW" altLang="en-US" sz="2000" dirty="0"/>
              <a:t>和三重</a:t>
            </a:r>
            <a:r>
              <a:rPr lang="en-US" sz="2000" dirty="0"/>
              <a:t>DES</a:t>
            </a:r>
            <a:r>
              <a:rPr lang="zh-TW" altLang="en-US" sz="2000" dirty="0"/>
              <a:t>不再能滿足安全需要。</a:t>
            </a:r>
            <a:r>
              <a:rPr lang="en-US" sz="2000" dirty="0"/>
              <a:t>1997</a:t>
            </a:r>
            <a:r>
              <a:rPr lang="zh-TW" altLang="en-US" sz="2000" dirty="0"/>
              <a:t>年</a:t>
            </a:r>
            <a:r>
              <a:rPr lang="en-US" sz="2000" dirty="0"/>
              <a:t>1</a:t>
            </a:r>
            <a:r>
              <a:rPr lang="zh-TW" altLang="en-US" sz="2000" dirty="0"/>
              <a:t>月，</a:t>
            </a:r>
            <a:r>
              <a:rPr lang="en-US" sz="2000" dirty="0"/>
              <a:t>NIST</a:t>
            </a:r>
            <a:r>
              <a:rPr lang="zh-TW" altLang="en-US" sz="2000" dirty="0"/>
              <a:t>開始確定接替</a:t>
            </a:r>
            <a:r>
              <a:rPr lang="en-US" sz="2000" dirty="0"/>
              <a:t>DES</a:t>
            </a:r>
            <a:r>
              <a:rPr lang="zh-TW" altLang="en-US" sz="2000" dirty="0"/>
              <a:t>演算法的程式，決定所選的對稱金鑰演算法被稱做高級加密標準（</a:t>
            </a:r>
            <a:r>
              <a:rPr lang="en-US" sz="2000" dirty="0"/>
              <a:t>Advanced Encryption Standard</a:t>
            </a:r>
            <a:r>
              <a:rPr lang="zh-TW" altLang="en-US" sz="2000" dirty="0"/>
              <a:t>）。  </a:t>
            </a:r>
            <a:r>
              <a:rPr lang="en-US" sz="2000" dirty="0"/>
              <a:t>AES</a:t>
            </a:r>
            <a:r>
              <a:rPr lang="zh-TW" altLang="en-US" sz="2000" dirty="0"/>
              <a:t>為區段式加密技術，使用的區塊大小為</a:t>
            </a:r>
            <a:r>
              <a:rPr lang="en-US" sz="2000" dirty="0"/>
              <a:t>128</a:t>
            </a:r>
            <a:r>
              <a:rPr lang="zh-TW" altLang="en-US" sz="2000" dirty="0"/>
              <a:t>位元，而金鑰大小為</a:t>
            </a:r>
            <a:r>
              <a:rPr lang="en-US" sz="2000" dirty="0"/>
              <a:t>128</a:t>
            </a:r>
            <a:r>
              <a:rPr lang="zh-TW" altLang="en-US" sz="2000" dirty="0"/>
              <a:t>、</a:t>
            </a:r>
            <a:r>
              <a:rPr lang="en-US" sz="2000" dirty="0"/>
              <a:t>192</a:t>
            </a:r>
            <a:r>
              <a:rPr lang="zh-TW" altLang="en-US" sz="2000" dirty="0"/>
              <a:t>、</a:t>
            </a:r>
            <a:r>
              <a:rPr lang="en-US" sz="2000" dirty="0"/>
              <a:t>256</a:t>
            </a:r>
            <a:r>
              <a:rPr lang="zh-TW" altLang="en-US" sz="2000" dirty="0"/>
              <a:t>位元三種選擇。</a:t>
            </a:r>
            <a:endParaRPr lang="en-US" sz="2000" dirty="0"/>
          </a:p>
          <a:p>
            <a:endParaRPr lang="en-US" sz="2400" dirty="0"/>
          </a:p>
        </p:txBody>
      </p:sp>
    </p:spTree>
    <p:extLst>
      <p:ext uri="{BB962C8B-B14F-4D97-AF65-F5344CB8AC3E}">
        <p14:creationId xmlns:p14="http://schemas.microsoft.com/office/powerpoint/2010/main" val="243634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657" y="287226"/>
            <a:ext cx="8911687" cy="1280890"/>
          </a:xfrm>
        </p:spPr>
        <p:txBody>
          <a:bodyPr/>
          <a:lstStyle/>
          <a:p>
            <a:r>
              <a:rPr lang="en-US" dirty="0" smtClean="0"/>
              <a:t>Comparisons </a:t>
            </a:r>
            <a:r>
              <a:rPr lang="en-US" dirty="0" smtClean="0"/>
              <a:t>among DES</a:t>
            </a:r>
            <a:r>
              <a:rPr lang="en-US" dirty="0" smtClean="0"/>
              <a:t>, 3DES, AES</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6153" t="27144" r="27694" b="27141"/>
          <a:stretch/>
        </p:blipFill>
        <p:spPr bwMode="auto">
          <a:xfrm>
            <a:off x="1721781" y="1706135"/>
            <a:ext cx="7720390" cy="4159645"/>
          </a:xfrm>
          <a:prstGeom prst="rect">
            <a:avLst/>
          </a:prstGeom>
          <a:ln>
            <a:noFill/>
          </a:ln>
          <a:extLst>
            <a:ext uri="{53640926-AAD7-44D8-BBD7-CCE9431645EC}">
              <a14:shadowObscured xmlns:a14="http://schemas.microsoft.com/office/drawing/2010/main"/>
            </a:ext>
          </a:extLst>
        </p:spPr>
      </p:pic>
      <p:sp>
        <p:nvSpPr>
          <p:cNvPr id="3" name="文字方塊 2"/>
          <p:cNvSpPr txBox="1"/>
          <p:nvPr/>
        </p:nvSpPr>
        <p:spPr>
          <a:xfrm>
            <a:off x="9481624" y="2926080"/>
            <a:ext cx="2377440" cy="2677656"/>
          </a:xfrm>
          <a:prstGeom prst="rect">
            <a:avLst/>
          </a:prstGeom>
          <a:noFill/>
        </p:spPr>
        <p:txBody>
          <a:bodyPr wrap="square" rtlCol="0">
            <a:spAutoFit/>
          </a:bodyPr>
          <a:lstStyle/>
          <a:p>
            <a:r>
              <a:rPr lang="en-US" altLang="zh-TW" sz="2800" dirty="0" smtClean="0"/>
              <a:t>Message Size</a:t>
            </a:r>
          </a:p>
          <a:p>
            <a:endParaRPr lang="en-US" altLang="zh-TW" sz="2800" dirty="0"/>
          </a:p>
          <a:p>
            <a:r>
              <a:rPr lang="en-US" altLang="zh-TW" sz="2800" dirty="0" smtClean="0"/>
              <a:t>Key Length</a:t>
            </a:r>
          </a:p>
          <a:p>
            <a:endParaRPr lang="en-US" altLang="zh-TW" sz="2800" dirty="0"/>
          </a:p>
          <a:p>
            <a:r>
              <a:rPr lang="en-US" altLang="zh-TW" sz="2800" dirty="0" smtClean="0"/>
              <a:t>Iterations</a:t>
            </a:r>
            <a:endParaRPr lang="zh-TW" altLang="en-US" sz="2800" dirty="0"/>
          </a:p>
        </p:txBody>
      </p:sp>
    </p:spTree>
    <p:extLst>
      <p:ext uri="{BB962C8B-B14F-4D97-AF65-F5344CB8AC3E}">
        <p14:creationId xmlns:p14="http://schemas.microsoft.com/office/powerpoint/2010/main" val="381895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083" y="367437"/>
            <a:ext cx="8911687" cy="1280890"/>
          </a:xfrm>
        </p:spPr>
        <p:txBody>
          <a:bodyPr/>
          <a:lstStyle/>
          <a:p>
            <a:r>
              <a:rPr lang="zh-TW" altLang="en-US" dirty="0" smtClean="0"/>
              <a:t>對稱式與非對稱式</a:t>
            </a:r>
            <a:r>
              <a:rPr lang="zh-TW" altLang="en-US" dirty="0" smtClean="0"/>
              <a:t>比較 </a:t>
            </a:r>
            <a:r>
              <a:rPr lang="en-US" altLang="zh-TW" dirty="0" smtClean="0"/>
              <a:t>(Symmetric Versus Asymmetric Encryptions)</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5385" t="27776" r="26923" b="19444"/>
          <a:stretch/>
        </p:blipFill>
        <p:spPr bwMode="auto">
          <a:xfrm>
            <a:off x="2592925" y="1697765"/>
            <a:ext cx="7604646" cy="43953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846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96" y="2173423"/>
            <a:ext cx="11920504" cy="265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272083" y="367437"/>
            <a:ext cx="8911687" cy="1280890"/>
          </a:xfrm>
        </p:spPr>
        <p:txBody>
          <a:bodyPr/>
          <a:lstStyle/>
          <a:p>
            <a:r>
              <a:rPr lang="zh-TW" altLang="en-US" dirty="0" smtClean="0"/>
              <a:t>對稱式與非對稱式</a:t>
            </a:r>
            <a:r>
              <a:rPr lang="zh-TW" altLang="en-US" dirty="0" smtClean="0"/>
              <a:t>比較 </a:t>
            </a:r>
            <a:r>
              <a:rPr lang="en-US" altLang="zh-TW" dirty="0" smtClean="0"/>
              <a:t>(Symmetric Versus Asymmetric Encryptions)</a:t>
            </a:r>
            <a:endParaRPr lang="en-US" dirty="0"/>
          </a:p>
        </p:txBody>
      </p:sp>
    </p:spTree>
    <p:extLst>
      <p:ext uri="{BB962C8B-B14F-4D97-AF65-F5344CB8AC3E}">
        <p14:creationId xmlns:p14="http://schemas.microsoft.com/office/powerpoint/2010/main" val="333482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420" y="103606"/>
            <a:ext cx="8911687" cy="1280890"/>
          </a:xfrm>
        </p:spPr>
        <p:txBody>
          <a:bodyPr/>
          <a:lstStyle/>
          <a:p>
            <a:r>
              <a:rPr lang="zh-TW" altLang="en-US" dirty="0" smtClean="0"/>
              <a:t>數位簽章</a:t>
            </a:r>
            <a:r>
              <a:rPr lang="en-US" dirty="0" smtClean="0"/>
              <a:t>Digital </a:t>
            </a:r>
            <a:r>
              <a:rPr lang="en-US" dirty="0" smtClean="0"/>
              <a:t>Signature</a:t>
            </a:r>
            <a:r>
              <a:rPr lang="en-US" dirty="0"/>
              <a:t/>
            </a:r>
            <a:br>
              <a:rPr lang="en-US" dirty="0"/>
            </a:br>
            <a:endParaRPr lang="en-US" dirty="0"/>
          </a:p>
        </p:txBody>
      </p:sp>
      <p:pic>
        <p:nvPicPr>
          <p:cNvPr id="5" name="Content Placeholder 4" descr="http://gdp.globus.org/gt4-tutorial/multiplehtml/images/security_concepts_digitalsig.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9310" y="804620"/>
            <a:ext cx="8764001" cy="6053380"/>
          </a:xfrm>
          <a:prstGeom prst="rect">
            <a:avLst/>
          </a:prstGeom>
          <a:noFill/>
          <a:ln>
            <a:noFill/>
          </a:ln>
        </p:spPr>
      </p:pic>
    </p:spTree>
    <p:extLst>
      <p:ext uri="{BB962C8B-B14F-4D97-AF65-F5344CB8AC3E}">
        <p14:creationId xmlns:p14="http://schemas.microsoft.com/office/powerpoint/2010/main" val="1422154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6363" y="188533"/>
            <a:ext cx="8911687" cy="1280890"/>
          </a:xfrm>
        </p:spPr>
        <p:txBody>
          <a:bodyPr/>
          <a:lstStyle/>
          <a:p>
            <a:r>
              <a:rPr lang="en-US" altLang="zh-TW" dirty="0"/>
              <a:t>SSL(Secure Sockets Layer)</a:t>
            </a:r>
            <a:endParaRPr lang="zh-TW" altLang="en-US" dirty="0"/>
          </a:p>
        </p:txBody>
      </p:sp>
      <p:pic>
        <p:nvPicPr>
          <p:cNvPr id="10" name="內容版面配置區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750" y="1469423"/>
            <a:ext cx="9324915" cy="4979504"/>
          </a:xfrm>
          <a:prstGeom prst="rect">
            <a:avLst/>
          </a:prstGeom>
        </p:spPr>
      </p:pic>
    </p:spTree>
    <p:extLst>
      <p:ext uri="{BB962C8B-B14F-4D97-AF65-F5344CB8AC3E}">
        <p14:creationId xmlns:p14="http://schemas.microsoft.com/office/powerpoint/2010/main" val="210273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245" y="978568"/>
            <a:ext cx="10697744" cy="5219811"/>
          </a:xfrm>
        </p:spPr>
      </p:pic>
      <p:sp>
        <p:nvSpPr>
          <p:cNvPr id="5" name="標題 1"/>
          <p:cNvSpPr txBox="1">
            <a:spLocks/>
          </p:cNvSpPr>
          <p:nvPr/>
        </p:nvSpPr>
        <p:spPr>
          <a:xfrm>
            <a:off x="1906363" y="188533"/>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mtClean="0"/>
              <a:t>SSL(Secure Sockets Layer)</a:t>
            </a:r>
            <a:endParaRPr lang="zh-TW" altLang="en-US" dirty="0"/>
          </a:p>
        </p:txBody>
      </p:sp>
    </p:spTree>
    <p:extLst>
      <p:ext uri="{BB962C8B-B14F-4D97-AF65-F5344CB8AC3E}">
        <p14:creationId xmlns:p14="http://schemas.microsoft.com/office/powerpoint/2010/main" val="2947243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smtClean="0"/>
              <a:t>Threads</a:t>
            </a:r>
            <a:endParaRPr lang="en-US" dirty="0"/>
          </a:p>
        </p:txBody>
      </p:sp>
      <p:sp>
        <p:nvSpPr>
          <p:cNvPr id="3" name="Content Placeholder 2"/>
          <p:cNvSpPr>
            <a:spLocks noGrp="1"/>
          </p:cNvSpPr>
          <p:nvPr>
            <p:ph idx="1"/>
          </p:nvPr>
        </p:nvSpPr>
        <p:spPr/>
        <p:txBody>
          <a:bodyPr>
            <a:normAutofit lnSpcReduction="10000"/>
          </a:bodyPr>
          <a:lstStyle/>
          <a:p>
            <a:r>
              <a:rPr lang="zh-TW" altLang="en-US" sz="2800" dirty="0" smtClean="0"/>
              <a:t>網路安全威脅的主要三個來源</a:t>
            </a:r>
            <a:endParaRPr lang="en-US" altLang="zh-TW" sz="2800" dirty="0" smtClean="0"/>
          </a:p>
          <a:p>
            <a:pPr lvl="1"/>
            <a:r>
              <a:rPr lang="en-US" sz="2400" dirty="0" smtClean="0"/>
              <a:t>1.</a:t>
            </a:r>
            <a:r>
              <a:rPr lang="zh-TW" altLang="en-US" sz="2400" dirty="0" smtClean="0"/>
              <a:t>外部的駭客 </a:t>
            </a:r>
            <a:r>
              <a:rPr lang="en-US" altLang="zh-TW" sz="2400" dirty="0" smtClean="0"/>
              <a:t>(Hackers)</a:t>
            </a:r>
          </a:p>
          <a:p>
            <a:pPr lvl="2"/>
            <a:r>
              <a:rPr lang="en-US" altLang="zh-TW" sz="2400" dirty="0" smtClean="0"/>
              <a:t>Password attacks </a:t>
            </a:r>
            <a:r>
              <a:rPr lang="zh-TW" altLang="en-US" sz="2400" dirty="0" smtClean="0"/>
              <a:t>駭客</a:t>
            </a:r>
            <a:r>
              <a:rPr lang="zh-TW" altLang="en-US" sz="2400" dirty="0" smtClean="0"/>
              <a:t>透過網路登入到未經授權的主機去竊取資料或</a:t>
            </a:r>
            <a:r>
              <a:rPr lang="zh-TW" altLang="en-US" sz="2400" dirty="0" smtClean="0"/>
              <a:t>破壞</a:t>
            </a:r>
            <a:endParaRPr lang="en-US" altLang="zh-TW" sz="2400" dirty="0" smtClean="0"/>
          </a:p>
          <a:p>
            <a:pPr lvl="2"/>
            <a:r>
              <a:rPr lang="en-US" sz="2400" dirty="0" smtClean="0"/>
              <a:t>Trap doors</a:t>
            </a:r>
            <a:endParaRPr lang="en-US" sz="2400" dirty="0" smtClean="0"/>
          </a:p>
          <a:p>
            <a:pPr lvl="1"/>
            <a:r>
              <a:rPr lang="en-US" sz="2400" dirty="0" smtClean="0"/>
              <a:t>2.</a:t>
            </a:r>
            <a:r>
              <a:rPr lang="zh-TW" altLang="en-US" sz="2400" dirty="0" smtClean="0"/>
              <a:t>惡意的</a:t>
            </a:r>
            <a:r>
              <a:rPr lang="zh-TW" altLang="en-US" sz="2400" dirty="0" smtClean="0"/>
              <a:t>訊息 </a:t>
            </a:r>
            <a:r>
              <a:rPr lang="en-US" altLang="zh-TW" sz="2400" dirty="0" smtClean="0"/>
              <a:t>(Spam mails, virus attached mails)</a:t>
            </a:r>
            <a:endParaRPr lang="en-US" altLang="zh-TW" sz="2400" dirty="0" smtClean="0"/>
          </a:p>
          <a:p>
            <a:pPr lvl="2"/>
            <a:r>
              <a:rPr lang="en-US" sz="2400" dirty="0" smtClean="0"/>
              <a:t>EX.</a:t>
            </a:r>
            <a:r>
              <a:rPr lang="zh-TW" altLang="en-US" sz="2400" dirty="0" smtClean="0"/>
              <a:t> 病毒或垃圾訊息，癱瘓電腦或破壞資料</a:t>
            </a:r>
            <a:endParaRPr lang="en-US" sz="2400" dirty="0" smtClean="0"/>
          </a:p>
          <a:p>
            <a:pPr lvl="1"/>
            <a:r>
              <a:rPr lang="en-US" sz="2400" dirty="0" smtClean="0"/>
              <a:t>3.</a:t>
            </a:r>
            <a:r>
              <a:rPr lang="zh-TW" altLang="en-US" sz="2400" dirty="0" smtClean="0"/>
              <a:t>內部惡意的</a:t>
            </a:r>
            <a:r>
              <a:rPr lang="zh-TW" altLang="en-US" sz="2400" dirty="0" smtClean="0"/>
              <a:t>使用者 </a:t>
            </a:r>
            <a:r>
              <a:rPr lang="en-US" altLang="zh-TW" sz="2400" dirty="0" smtClean="0"/>
              <a:t>(Unauthenticated Users)</a:t>
            </a:r>
            <a:endParaRPr lang="en-US" altLang="zh-TW" sz="2400" dirty="0" smtClean="0"/>
          </a:p>
          <a:p>
            <a:pPr lvl="2"/>
            <a:endParaRPr lang="en-US" sz="2400" dirty="0"/>
          </a:p>
        </p:txBody>
      </p:sp>
    </p:spTree>
    <p:extLst>
      <p:ext uri="{BB962C8B-B14F-4D97-AF65-F5344CB8AC3E}">
        <p14:creationId xmlns:p14="http://schemas.microsoft.com/office/powerpoint/2010/main" val="371706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SSL(Secure Sockets Layer)</a:t>
            </a:r>
            <a:endParaRPr lang="zh-TW" altLang="en-US" dirty="0"/>
          </a:p>
        </p:txBody>
      </p:sp>
      <p:sp>
        <p:nvSpPr>
          <p:cNvPr id="9" name="內容版面配置區 8"/>
          <p:cNvSpPr>
            <a:spLocks noGrp="1"/>
          </p:cNvSpPr>
          <p:nvPr>
            <p:ph idx="1"/>
          </p:nvPr>
        </p:nvSpPr>
        <p:spPr>
          <a:xfrm>
            <a:off x="1919740" y="1807029"/>
            <a:ext cx="8915400" cy="4272929"/>
          </a:xfrm>
        </p:spPr>
        <p:txBody>
          <a:bodyPr>
            <a:normAutofit/>
          </a:bodyPr>
          <a:lstStyle/>
          <a:p>
            <a:r>
              <a:rPr lang="en-US" altLang="zh-TW" sz="3200" dirty="0"/>
              <a:t>Secure Sockets Layer (SSL), are cryptographic protocols which are designed to provide communication security over the Internet.</a:t>
            </a:r>
          </a:p>
          <a:p>
            <a:endParaRPr lang="en-US" altLang="zh-TW" sz="3200" dirty="0" smtClean="0"/>
          </a:p>
          <a:p>
            <a:r>
              <a:rPr lang="en-US" altLang="zh-TW" sz="3200" dirty="0" smtClean="0"/>
              <a:t>Apply both symmetric and asymmetric encryption technologies</a:t>
            </a:r>
            <a:endParaRPr lang="zh-TW" altLang="en-US" sz="3200" dirty="0"/>
          </a:p>
        </p:txBody>
      </p:sp>
    </p:spTree>
    <p:extLst>
      <p:ext uri="{BB962C8B-B14F-4D97-AF65-F5344CB8AC3E}">
        <p14:creationId xmlns:p14="http://schemas.microsoft.com/office/powerpoint/2010/main" val="3512714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SSL(Secure Socket Layer)</a:t>
            </a:r>
            <a:r>
              <a:rPr lang="zh-TW" altLang="en-US" dirty="0" smtClean="0"/>
              <a:t>安全傳輸協定</a:t>
            </a:r>
            <a:endParaRPr lang="en-US" dirty="0"/>
          </a:p>
        </p:txBody>
      </p:sp>
      <p:sp>
        <p:nvSpPr>
          <p:cNvPr id="3" name="Content Placeholder 2"/>
          <p:cNvSpPr>
            <a:spLocks noGrp="1"/>
          </p:cNvSpPr>
          <p:nvPr>
            <p:ph idx="1"/>
          </p:nvPr>
        </p:nvSpPr>
        <p:spPr/>
        <p:txBody>
          <a:bodyPr>
            <a:noAutofit/>
          </a:bodyPr>
          <a:lstStyle/>
          <a:p>
            <a:r>
              <a:rPr lang="en-US" sz="2400" dirty="0"/>
              <a:t>SSL</a:t>
            </a:r>
            <a:r>
              <a:rPr lang="zh-TW" altLang="en-US" sz="2400" dirty="0"/>
              <a:t>為目前最廣泛應用的網頁傳輸安全性協定，即</a:t>
            </a:r>
            <a:r>
              <a:rPr lang="en-US" sz="2400" dirty="0"/>
              <a:t>HTTP+SSL=HTTPS</a:t>
            </a:r>
          </a:p>
          <a:p>
            <a:r>
              <a:rPr lang="en-US" sz="2400" dirty="0"/>
              <a:t>SSL</a:t>
            </a:r>
            <a:r>
              <a:rPr lang="zh-TW" altLang="en-US" sz="2400" dirty="0"/>
              <a:t>支援的安全性服務：</a:t>
            </a:r>
            <a:endParaRPr lang="en-US" sz="2400" dirty="0"/>
          </a:p>
          <a:p>
            <a:pPr lvl="1"/>
            <a:r>
              <a:rPr lang="en-US" altLang="zh-TW" sz="2200" dirty="0" smtClean="0"/>
              <a:t> </a:t>
            </a:r>
            <a:r>
              <a:rPr lang="zh-TW" altLang="en-US" sz="2200" dirty="0"/>
              <a:t>驗證</a:t>
            </a:r>
            <a:r>
              <a:rPr lang="en-US" sz="2200" dirty="0"/>
              <a:t> (Authentication) </a:t>
            </a:r>
            <a:r>
              <a:rPr lang="zh-TW" altLang="en-US" sz="2200" dirty="0"/>
              <a:t>：使用</a:t>
            </a:r>
            <a:r>
              <a:rPr lang="en-US" sz="2200" dirty="0"/>
              <a:t>RSA</a:t>
            </a:r>
            <a:r>
              <a:rPr lang="zh-TW" altLang="en-US" sz="2200" dirty="0"/>
              <a:t>、</a:t>
            </a:r>
            <a:r>
              <a:rPr lang="en-US" sz="2200" dirty="0"/>
              <a:t>DSS</a:t>
            </a:r>
            <a:r>
              <a:rPr lang="zh-TW" altLang="en-US" sz="2200" dirty="0"/>
              <a:t>和</a:t>
            </a:r>
            <a:r>
              <a:rPr lang="en-US" sz="2200" dirty="0"/>
              <a:t>X.509</a:t>
            </a:r>
            <a:r>
              <a:rPr lang="zh-TW" altLang="en-US" sz="2200" dirty="0"/>
              <a:t>憑證等公開金鑰加密技術</a:t>
            </a:r>
            <a:endParaRPr lang="en-US" sz="2200" dirty="0"/>
          </a:p>
          <a:p>
            <a:pPr lvl="1"/>
            <a:r>
              <a:rPr lang="zh-TW" altLang="en-US" sz="2200" dirty="0" smtClean="0"/>
              <a:t> 傳</a:t>
            </a:r>
            <a:r>
              <a:rPr lang="zh-TW" altLang="en-US" sz="2200" dirty="0"/>
              <a:t>輸的機密性</a:t>
            </a:r>
            <a:r>
              <a:rPr lang="en-US" sz="2200" dirty="0"/>
              <a:t> (Confidentiality)</a:t>
            </a:r>
            <a:r>
              <a:rPr lang="zh-TW" altLang="en-US" sz="2200" dirty="0"/>
              <a:t>：使用</a:t>
            </a:r>
            <a:r>
              <a:rPr lang="en-US" sz="2200" dirty="0"/>
              <a:t>IDEA</a:t>
            </a:r>
            <a:r>
              <a:rPr lang="zh-TW" altLang="en-US" sz="2200" dirty="0"/>
              <a:t>、</a:t>
            </a:r>
            <a:r>
              <a:rPr lang="en-US" sz="2200" dirty="0"/>
              <a:t>3DES</a:t>
            </a:r>
            <a:r>
              <a:rPr lang="zh-TW" altLang="en-US" sz="2200" dirty="0"/>
              <a:t>、</a:t>
            </a:r>
            <a:r>
              <a:rPr lang="en-US" sz="2200" dirty="0"/>
              <a:t>RC4 </a:t>
            </a:r>
            <a:r>
              <a:rPr lang="zh-TW" altLang="en-US" sz="2200" dirty="0"/>
              <a:t>對稱性加密技術</a:t>
            </a:r>
            <a:endParaRPr lang="en-US" sz="2200" dirty="0"/>
          </a:p>
          <a:p>
            <a:pPr lvl="1"/>
            <a:r>
              <a:rPr lang="en-US" altLang="zh-TW" sz="2200" dirty="0" smtClean="0"/>
              <a:t> </a:t>
            </a:r>
            <a:r>
              <a:rPr lang="zh-TW" altLang="en-US" sz="2200" dirty="0"/>
              <a:t>完整性</a:t>
            </a:r>
            <a:r>
              <a:rPr lang="en-US" sz="2200" dirty="0"/>
              <a:t>(Integrity)</a:t>
            </a:r>
            <a:r>
              <a:rPr lang="zh-TW" altLang="en-US" sz="2200" dirty="0"/>
              <a:t>：使用</a:t>
            </a:r>
            <a:r>
              <a:rPr lang="en-US" sz="2200" dirty="0"/>
              <a:t>MD5</a:t>
            </a:r>
            <a:r>
              <a:rPr lang="zh-TW" altLang="en-US" sz="2200" dirty="0"/>
              <a:t>、</a:t>
            </a:r>
            <a:r>
              <a:rPr lang="en-US" sz="2200" dirty="0"/>
              <a:t>SHA</a:t>
            </a:r>
            <a:r>
              <a:rPr lang="zh-TW" altLang="en-US" sz="2200" dirty="0"/>
              <a:t>等雜湊為基礎的訊息確認碼</a:t>
            </a:r>
            <a:r>
              <a:rPr lang="en-US" sz="2200" dirty="0"/>
              <a:t>(MAC)</a:t>
            </a:r>
          </a:p>
          <a:p>
            <a:endParaRPr lang="en-US" sz="2400" dirty="0"/>
          </a:p>
        </p:txBody>
      </p:sp>
    </p:spTree>
    <p:extLst>
      <p:ext uri="{BB962C8B-B14F-4D97-AF65-F5344CB8AC3E}">
        <p14:creationId xmlns:p14="http://schemas.microsoft.com/office/powerpoint/2010/main" val="3207639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阻斷服務攻擊</a:t>
            </a:r>
            <a:r>
              <a:rPr lang="en-US" altLang="zh-TW" dirty="0" smtClean="0"/>
              <a:t>Denial-of-Service Attack</a:t>
            </a:r>
            <a:endParaRPr lang="en-US" dirty="0"/>
          </a:p>
        </p:txBody>
      </p:sp>
      <p:sp>
        <p:nvSpPr>
          <p:cNvPr id="3" name="Content Placeholder 2"/>
          <p:cNvSpPr>
            <a:spLocks noGrp="1"/>
          </p:cNvSpPr>
          <p:nvPr>
            <p:ph idx="1"/>
          </p:nvPr>
        </p:nvSpPr>
        <p:spPr/>
        <p:txBody>
          <a:bodyPr>
            <a:normAutofit fontScale="92500" lnSpcReduction="20000"/>
          </a:bodyPr>
          <a:lstStyle/>
          <a:p>
            <a:r>
              <a:rPr lang="zh-TW" altLang="en-US" sz="2400" dirty="0"/>
              <a:t>目</a:t>
            </a:r>
            <a:r>
              <a:rPr lang="zh-TW" altLang="en-US" sz="2400" dirty="0" smtClean="0"/>
              <a:t>前</a:t>
            </a:r>
            <a:r>
              <a:rPr lang="en-US" altLang="zh-TW" sz="2400" dirty="0" smtClean="0"/>
              <a:t>TCP/IP</a:t>
            </a:r>
            <a:r>
              <a:rPr lang="zh-TW" altLang="en-US" sz="2400" dirty="0" smtClean="0"/>
              <a:t>協定上最常見的攻擊方式</a:t>
            </a:r>
            <a:endParaRPr lang="en-US" altLang="zh-TW" sz="2400" dirty="0" smtClean="0"/>
          </a:p>
          <a:p>
            <a:r>
              <a:rPr lang="en-US" altLang="zh-TW" sz="2400" dirty="0" smtClean="0"/>
              <a:t>Most common way to attack a server.</a:t>
            </a:r>
          </a:p>
          <a:p>
            <a:r>
              <a:rPr lang="zh-TW" altLang="en-US" sz="2400" dirty="0"/>
              <a:t>試</a:t>
            </a:r>
            <a:r>
              <a:rPr lang="zh-TW" altLang="en-US" sz="2400" dirty="0" smtClean="0"/>
              <a:t>圖使系統的工作超過其所能負荷而導致系統癱瘓</a:t>
            </a:r>
            <a:endParaRPr lang="en-US" altLang="zh-TW" sz="2400" dirty="0" smtClean="0"/>
          </a:p>
          <a:p>
            <a:r>
              <a:rPr lang="en-US" altLang="zh-TW" sz="2400" dirty="0" smtClean="0"/>
              <a:t>Attempt to temporarily </a:t>
            </a:r>
            <a:r>
              <a:rPr lang="en-US" altLang="zh-TW" sz="2400" dirty="0"/>
              <a:t>or indefinitely interrupt or suspend services of a host connected to the Internet.</a:t>
            </a:r>
            <a:endParaRPr lang="en-US" altLang="zh-TW" sz="2400" dirty="0" smtClean="0"/>
          </a:p>
          <a:p>
            <a:endParaRPr lang="en-US" sz="2400" dirty="0"/>
          </a:p>
          <a:p>
            <a:endParaRPr lang="en-US" sz="2400" dirty="0" smtClean="0"/>
          </a:p>
          <a:p>
            <a:r>
              <a:rPr lang="en-US" altLang="zh-TW" sz="2400" dirty="0" smtClean="0"/>
              <a:t>EX.  </a:t>
            </a:r>
            <a:r>
              <a:rPr lang="zh-TW" altLang="en-US" sz="2400" dirty="0" smtClean="0"/>
              <a:t>分散式阻斷服務 </a:t>
            </a:r>
            <a:r>
              <a:rPr lang="en-US" altLang="zh-TW" sz="2400" dirty="0" smtClean="0"/>
              <a:t>Distributed Attack  (</a:t>
            </a:r>
            <a:r>
              <a:rPr lang="en-US" altLang="zh-TW" sz="2400" dirty="0" err="1" smtClean="0"/>
              <a:t>DDos</a:t>
            </a:r>
            <a:r>
              <a:rPr lang="en-US" altLang="zh-TW" sz="2400" dirty="0" smtClean="0"/>
              <a:t>)</a:t>
            </a:r>
            <a:r>
              <a:rPr lang="zh-TW" altLang="en-US" sz="2400" dirty="0" smtClean="0"/>
              <a:t> </a:t>
            </a:r>
            <a:endParaRPr lang="en-US" altLang="zh-TW" sz="2400" dirty="0" smtClean="0"/>
          </a:p>
          <a:p>
            <a:pPr lvl="1"/>
            <a:r>
              <a:rPr lang="zh-TW" altLang="en-US" sz="2000" dirty="0" smtClean="0"/>
              <a:t>只多個遠端主機在同一時間內傳送許多封包訊息給目標主機，導致主機在短時間內因收到大量的訊息，超過系統所能負荷而癱瘓</a:t>
            </a:r>
            <a:endParaRPr lang="en-US" sz="2000" dirty="0"/>
          </a:p>
        </p:txBody>
      </p:sp>
    </p:spTree>
    <p:extLst>
      <p:ext uri="{BB962C8B-B14F-4D97-AF65-F5344CB8AC3E}">
        <p14:creationId xmlns:p14="http://schemas.microsoft.com/office/powerpoint/2010/main" val="3618720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Types of computer viruses</a:t>
            </a:r>
            <a:endParaRPr lang="en-US" dirty="0"/>
          </a:p>
        </p:txBody>
      </p:sp>
      <p:sp>
        <p:nvSpPr>
          <p:cNvPr id="3" name="Content Placeholder 2"/>
          <p:cNvSpPr>
            <a:spLocks noGrp="1"/>
          </p:cNvSpPr>
          <p:nvPr>
            <p:ph idx="1"/>
          </p:nvPr>
        </p:nvSpPr>
        <p:spPr/>
        <p:txBody>
          <a:bodyPr>
            <a:noAutofit/>
          </a:bodyPr>
          <a:lstStyle/>
          <a:p>
            <a:r>
              <a:rPr lang="en-US" altLang="zh-TW" sz="2400" dirty="0" smtClean="0"/>
              <a:t>Boot sector attacks </a:t>
            </a:r>
            <a:r>
              <a:rPr lang="zh-TW" altLang="en-US" sz="2400" dirty="0" smtClean="0"/>
              <a:t>啟動</a:t>
            </a:r>
            <a:r>
              <a:rPr lang="zh-TW" altLang="en-US" sz="2400" dirty="0" smtClean="0"/>
              <a:t>磁區病毒</a:t>
            </a:r>
            <a:endParaRPr lang="en-US" altLang="zh-TW" sz="2400" dirty="0" smtClean="0"/>
          </a:p>
          <a:p>
            <a:r>
              <a:rPr lang="en-US" altLang="zh-TW" sz="2400" dirty="0" smtClean="0"/>
              <a:t>Executable file virus </a:t>
            </a:r>
            <a:r>
              <a:rPr lang="zh-TW" altLang="en-US" sz="2400" dirty="0" smtClean="0"/>
              <a:t>可執行</a:t>
            </a:r>
            <a:r>
              <a:rPr lang="zh-TW" altLang="en-US" sz="2400" dirty="0"/>
              <a:t>檔</a:t>
            </a:r>
            <a:r>
              <a:rPr lang="zh-TW" altLang="en-US" sz="2400" dirty="0" smtClean="0"/>
              <a:t>病毒</a:t>
            </a:r>
            <a:endParaRPr lang="en-US" altLang="zh-TW" sz="2400" dirty="0"/>
          </a:p>
          <a:p>
            <a:pPr lvl="1"/>
            <a:r>
              <a:rPr lang="zh-TW" altLang="en-US" sz="2000" dirty="0" smtClean="0"/>
              <a:t>巨集型</a:t>
            </a:r>
            <a:r>
              <a:rPr lang="en-US" altLang="zh-TW" sz="2000" dirty="0" smtClean="0"/>
              <a:t>(Macro)</a:t>
            </a:r>
            <a:r>
              <a:rPr lang="zh-TW" altLang="en-US" sz="2000" dirty="0" smtClean="0"/>
              <a:t>病毒</a:t>
            </a:r>
            <a:endParaRPr lang="en-US" altLang="zh-TW" sz="2000" dirty="0"/>
          </a:p>
          <a:p>
            <a:pPr lvl="1"/>
            <a:r>
              <a:rPr lang="zh-TW" altLang="en-US" sz="2000" dirty="0" smtClean="0"/>
              <a:t>電腦寄生蟲</a:t>
            </a:r>
            <a:r>
              <a:rPr lang="en-US" altLang="zh-TW" sz="2000" dirty="0" smtClean="0"/>
              <a:t>(Worm)</a:t>
            </a:r>
          </a:p>
          <a:p>
            <a:pPr lvl="1"/>
            <a:r>
              <a:rPr lang="zh-TW" altLang="en-US" sz="2000" dirty="0" smtClean="0"/>
              <a:t>特洛伊木馬</a:t>
            </a:r>
            <a:r>
              <a:rPr lang="en-US" altLang="zh-TW" sz="2000" dirty="0"/>
              <a:t>(Trojan Horses)</a:t>
            </a:r>
            <a:endParaRPr lang="en-US" altLang="zh-TW" sz="2000" dirty="0" smtClean="0"/>
          </a:p>
          <a:p>
            <a:pPr lvl="1"/>
            <a:r>
              <a:rPr lang="zh-TW" altLang="en-US" sz="2000" dirty="0"/>
              <a:t>邏</a:t>
            </a:r>
            <a:r>
              <a:rPr lang="zh-TW" altLang="en-US" sz="2000" dirty="0" smtClean="0"/>
              <a:t>輯炸彈</a:t>
            </a:r>
            <a:r>
              <a:rPr lang="en-US" altLang="zh-TW" sz="2000" dirty="0" smtClean="0"/>
              <a:t>(Logic Bomb</a:t>
            </a:r>
            <a:r>
              <a:rPr lang="en-US" altLang="zh-TW" sz="2000" dirty="0" smtClean="0"/>
              <a:t>)</a:t>
            </a:r>
            <a:endParaRPr lang="en-US" altLang="zh-TW" sz="2000" dirty="0" smtClean="0"/>
          </a:p>
          <a:p>
            <a:pPr lvl="1"/>
            <a:r>
              <a:rPr lang="zh-TW" altLang="en-US" sz="2000" dirty="0" smtClean="0"/>
              <a:t>薩拉米香腸</a:t>
            </a:r>
            <a:endParaRPr lang="en-US" altLang="zh-TW" sz="2000" dirty="0" smtClean="0"/>
          </a:p>
          <a:p>
            <a:endParaRPr lang="en-US" sz="2400" dirty="0"/>
          </a:p>
        </p:txBody>
      </p:sp>
    </p:spTree>
    <p:extLst>
      <p:ext uri="{BB962C8B-B14F-4D97-AF65-F5344CB8AC3E}">
        <p14:creationId xmlns:p14="http://schemas.microsoft.com/office/powerpoint/2010/main" val="2025219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網路的安全威脅</a:t>
            </a:r>
            <a:r>
              <a:rPr lang="en-US" altLang="zh-TW" dirty="0" smtClean="0"/>
              <a:t>Network Security</a:t>
            </a:r>
            <a:endParaRPr lang="en-US" dirty="0"/>
          </a:p>
        </p:txBody>
      </p:sp>
      <p:sp>
        <p:nvSpPr>
          <p:cNvPr id="3" name="Content Placeholder 2"/>
          <p:cNvSpPr>
            <a:spLocks noGrp="1"/>
          </p:cNvSpPr>
          <p:nvPr>
            <p:ph idx="1"/>
          </p:nvPr>
        </p:nvSpPr>
        <p:spPr/>
        <p:txBody>
          <a:bodyPr>
            <a:normAutofit lnSpcReduction="10000"/>
          </a:bodyPr>
          <a:lstStyle/>
          <a:p>
            <a:r>
              <a:rPr lang="zh-TW" altLang="en-US" sz="2800" dirty="0" smtClean="0"/>
              <a:t>網路安全威脅的主要三個來源</a:t>
            </a:r>
            <a:endParaRPr lang="en-US" altLang="zh-TW" sz="2800" dirty="0" smtClean="0"/>
          </a:p>
          <a:p>
            <a:pPr lvl="1"/>
            <a:r>
              <a:rPr lang="en-US" sz="2400" dirty="0" smtClean="0"/>
              <a:t>1.</a:t>
            </a:r>
            <a:r>
              <a:rPr lang="zh-TW" altLang="en-US" sz="2400" dirty="0" smtClean="0"/>
              <a:t>外部的駭客 </a:t>
            </a:r>
            <a:r>
              <a:rPr lang="en-US" altLang="zh-TW" sz="2400" dirty="0" smtClean="0"/>
              <a:t>(Hackers)</a:t>
            </a:r>
          </a:p>
          <a:p>
            <a:pPr lvl="2"/>
            <a:r>
              <a:rPr lang="en-US" altLang="zh-TW" sz="2400" dirty="0" smtClean="0"/>
              <a:t>Password attacks </a:t>
            </a:r>
            <a:r>
              <a:rPr lang="zh-TW" altLang="en-US" sz="2400" dirty="0" smtClean="0"/>
              <a:t>駭客</a:t>
            </a:r>
            <a:r>
              <a:rPr lang="zh-TW" altLang="en-US" sz="2400" dirty="0" smtClean="0"/>
              <a:t>透過網路登入到未經授權的主機去竊取資料或</a:t>
            </a:r>
            <a:r>
              <a:rPr lang="zh-TW" altLang="en-US" sz="2400" dirty="0" smtClean="0"/>
              <a:t>破壞</a:t>
            </a:r>
            <a:endParaRPr lang="en-US" altLang="zh-TW" sz="2400" dirty="0" smtClean="0"/>
          </a:p>
          <a:p>
            <a:pPr lvl="2"/>
            <a:r>
              <a:rPr lang="en-US" sz="2400" dirty="0" smtClean="0"/>
              <a:t>Trap doors</a:t>
            </a:r>
            <a:endParaRPr lang="en-US" sz="2400" dirty="0" smtClean="0"/>
          </a:p>
          <a:p>
            <a:pPr lvl="1"/>
            <a:r>
              <a:rPr lang="en-US" sz="2400" dirty="0" smtClean="0"/>
              <a:t>2.</a:t>
            </a:r>
            <a:r>
              <a:rPr lang="zh-TW" altLang="en-US" sz="2400" dirty="0" smtClean="0"/>
              <a:t>惡意的訊息</a:t>
            </a:r>
            <a:endParaRPr lang="en-US" altLang="zh-TW" sz="2400" dirty="0" smtClean="0"/>
          </a:p>
          <a:p>
            <a:pPr lvl="2"/>
            <a:r>
              <a:rPr lang="en-US" sz="2400" dirty="0" smtClean="0"/>
              <a:t>EX.</a:t>
            </a:r>
            <a:r>
              <a:rPr lang="zh-TW" altLang="en-US" sz="2400" dirty="0" smtClean="0"/>
              <a:t> 病毒或垃圾訊息，癱瘓電腦或破壞資料</a:t>
            </a:r>
            <a:endParaRPr lang="en-US" sz="2400" dirty="0" smtClean="0"/>
          </a:p>
          <a:p>
            <a:pPr lvl="1"/>
            <a:r>
              <a:rPr lang="en-US" sz="2400" dirty="0" smtClean="0"/>
              <a:t>3.</a:t>
            </a:r>
            <a:r>
              <a:rPr lang="zh-TW" altLang="en-US" sz="2400" dirty="0" smtClean="0"/>
              <a:t>內部惡意的使用者</a:t>
            </a:r>
            <a:endParaRPr lang="en-US" altLang="zh-TW" sz="2400" dirty="0" smtClean="0"/>
          </a:p>
          <a:p>
            <a:pPr lvl="2"/>
            <a:endParaRPr lang="en-US" sz="2400" dirty="0"/>
          </a:p>
        </p:txBody>
      </p:sp>
    </p:spTree>
    <p:extLst>
      <p:ext uri="{BB962C8B-B14F-4D97-AF65-F5344CB8AC3E}">
        <p14:creationId xmlns:p14="http://schemas.microsoft.com/office/powerpoint/2010/main" val="2579264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電腦網路攻擊事件之流程</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395455"/>
              </p:ext>
            </p:extLst>
          </p:nvPr>
        </p:nvGraphicFramePr>
        <p:xfrm>
          <a:off x="1257300" y="2133600"/>
          <a:ext cx="10247313"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6172944" y="4267697"/>
            <a:ext cx="135082" cy="290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292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防火牆</a:t>
            </a:r>
            <a:r>
              <a:rPr lang="en-US" altLang="zh-TW" dirty="0" smtClean="0"/>
              <a:t>Firewall</a:t>
            </a:r>
            <a:endParaRPr lang="en-US" dirty="0"/>
          </a:p>
        </p:txBody>
      </p:sp>
      <p:sp>
        <p:nvSpPr>
          <p:cNvPr id="3" name="Content Placeholder 2"/>
          <p:cNvSpPr>
            <a:spLocks noGrp="1"/>
          </p:cNvSpPr>
          <p:nvPr>
            <p:ph idx="1"/>
          </p:nvPr>
        </p:nvSpPr>
        <p:spPr/>
        <p:txBody>
          <a:bodyPr>
            <a:normAutofit fontScale="92500" lnSpcReduction="10000"/>
          </a:bodyPr>
          <a:lstStyle/>
          <a:p>
            <a:r>
              <a:rPr lang="zh-TW" altLang="en-US" sz="2000" dirty="0" smtClean="0"/>
              <a:t>所有從外部進到受保護的內部網路封包稱為</a:t>
            </a:r>
            <a:r>
              <a:rPr lang="en-US" altLang="zh-TW" sz="2000" dirty="0" smtClean="0"/>
              <a:t>”</a:t>
            </a:r>
            <a:r>
              <a:rPr lang="zh-TW" altLang="en-US" sz="2000" b="1" dirty="0" smtClean="0"/>
              <a:t>進入封包</a:t>
            </a:r>
            <a:r>
              <a:rPr lang="en-US" altLang="zh-TW" sz="2000" dirty="0" smtClean="0"/>
              <a:t>”(Inbound packet)</a:t>
            </a:r>
            <a:r>
              <a:rPr lang="zh-TW" altLang="en-US" sz="2000" dirty="0" smtClean="0"/>
              <a:t>，反之，</a:t>
            </a:r>
            <a:r>
              <a:rPr lang="zh-TW" altLang="en-US" sz="2000" dirty="0"/>
              <a:t>封</a:t>
            </a:r>
            <a:r>
              <a:rPr lang="zh-TW" altLang="en-US" sz="2000" dirty="0" smtClean="0"/>
              <a:t>包由內部網路送到外部網</a:t>
            </a:r>
            <a:r>
              <a:rPr lang="zh-TW" altLang="en-US" sz="2000" dirty="0"/>
              <a:t>路</a:t>
            </a:r>
            <a:r>
              <a:rPr lang="zh-TW" altLang="en-US" sz="2000" dirty="0" smtClean="0"/>
              <a:t>者稱為</a:t>
            </a:r>
            <a:r>
              <a:rPr lang="en-US" altLang="zh-TW" sz="2000" dirty="0" smtClean="0"/>
              <a:t>”</a:t>
            </a:r>
            <a:r>
              <a:rPr lang="zh-TW" altLang="en-US" sz="2000" b="1" dirty="0" smtClean="0"/>
              <a:t>外出封包</a:t>
            </a:r>
            <a:r>
              <a:rPr lang="en-US" altLang="zh-TW" sz="2000" dirty="0" smtClean="0"/>
              <a:t>”(Outbound packet)</a:t>
            </a:r>
            <a:r>
              <a:rPr lang="zh-TW" altLang="en-US" sz="2000" dirty="0" smtClean="0"/>
              <a:t>。</a:t>
            </a:r>
            <a:endParaRPr lang="en-US" altLang="zh-TW" sz="2000" dirty="0" smtClean="0"/>
          </a:p>
          <a:p>
            <a:r>
              <a:rPr lang="en-US" altLang="zh-TW" sz="2000" dirty="0" smtClean="0"/>
              <a:t>A</a:t>
            </a:r>
            <a:r>
              <a:rPr lang="zh-TW" altLang="en-US" sz="2000" dirty="0" smtClean="0"/>
              <a:t> </a:t>
            </a:r>
            <a:r>
              <a:rPr lang="en-US" altLang="zh-TW" sz="2000" dirty="0" smtClean="0"/>
              <a:t>software </a:t>
            </a:r>
            <a:r>
              <a:rPr lang="en-US" altLang="zh-TW" sz="2000" dirty="0"/>
              <a:t>or hardware-based network security system that controls the incoming and outgoing network traffic by analyzing the data packets and determining whether they should be allowed through or not, </a:t>
            </a:r>
            <a:endParaRPr lang="en-US" altLang="zh-TW" sz="2000" dirty="0" smtClean="0"/>
          </a:p>
          <a:p>
            <a:r>
              <a:rPr lang="zh-TW" altLang="en-US" sz="2000" dirty="0" smtClean="0"/>
              <a:t>防火牆可以將意圖不軌之封包阻絕在外。</a:t>
            </a:r>
            <a:endParaRPr lang="en-US" altLang="zh-TW" sz="2000" dirty="0" smtClean="0"/>
          </a:p>
          <a:p>
            <a:r>
              <a:rPr lang="en-US" altLang="zh-TW" sz="2000" dirty="0" smtClean="0"/>
              <a:t>4 ways to control packets.</a:t>
            </a:r>
            <a:r>
              <a:rPr lang="zh-TW" altLang="en-US" sz="2000" dirty="0" smtClean="0"/>
              <a:t>控制封包方式分為四種</a:t>
            </a:r>
            <a:endParaRPr lang="en-US" altLang="zh-TW" sz="2000" dirty="0" smtClean="0"/>
          </a:p>
          <a:p>
            <a:pPr lvl="1"/>
            <a:r>
              <a:rPr lang="en-US" altLang="zh-TW" sz="1800" dirty="0" smtClean="0"/>
              <a:t>1.</a:t>
            </a:r>
            <a:r>
              <a:rPr lang="zh-TW" altLang="en-US" sz="1800" dirty="0" smtClean="0"/>
              <a:t>服務控制</a:t>
            </a:r>
            <a:r>
              <a:rPr lang="en-US" altLang="zh-TW" sz="1800" dirty="0" smtClean="0"/>
              <a:t>(Service control) </a:t>
            </a:r>
          </a:p>
          <a:p>
            <a:pPr lvl="1"/>
            <a:r>
              <a:rPr lang="en-US" altLang="zh-TW" sz="1800" dirty="0" smtClean="0"/>
              <a:t>2.</a:t>
            </a:r>
            <a:r>
              <a:rPr lang="zh-TW" altLang="en-US" sz="1800" dirty="0" smtClean="0"/>
              <a:t>流向控制</a:t>
            </a:r>
            <a:r>
              <a:rPr lang="en-US" altLang="zh-TW" sz="1800" dirty="0" smtClean="0"/>
              <a:t>(Direction control)</a:t>
            </a:r>
          </a:p>
          <a:p>
            <a:pPr lvl="1"/>
            <a:r>
              <a:rPr lang="en-US" altLang="zh-TW" sz="1800" dirty="0" smtClean="0"/>
              <a:t>3.</a:t>
            </a:r>
            <a:r>
              <a:rPr lang="zh-TW" altLang="en-US" sz="1800" dirty="0" smtClean="0"/>
              <a:t>使用者控制</a:t>
            </a:r>
            <a:r>
              <a:rPr lang="en-US" altLang="zh-TW" sz="1800" dirty="0" smtClean="0"/>
              <a:t>(User control)</a:t>
            </a:r>
          </a:p>
          <a:p>
            <a:pPr lvl="1"/>
            <a:r>
              <a:rPr lang="en-US" altLang="zh-TW" sz="1800" dirty="0" smtClean="0"/>
              <a:t>4.</a:t>
            </a:r>
            <a:r>
              <a:rPr lang="zh-TW" altLang="en-US" sz="1800" dirty="0"/>
              <a:t>行為</a:t>
            </a:r>
            <a:r>
              <a:rPr lang="zh-TW" altLang="en-US" sz="1800" dirty="0" smtClean="0"/>
              <a:t>控制</a:t>
            </a:r>
            <a:r>
              <a:rPr lang="en-US" altLang="zh-TW" sz="1800" dirty="0" smtClean="0"/>
              <a:t>(Behavior control)</a:t>
            </a:r>
          </a:p>
        </p:txBody>
      </p:sp>
    </p:spTree>
    <p:extLst>
      <p:ext uri="{BB962C8B-B14F-4D97-AF65-F5344CB8AC3E}">
        <p14:creationId xmlns:p14="http://schemas.microsoft.com/office/powerpoint/2010/main" val="3430081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Types</a:t>
            </a:r>
            <a:endParaRPr lang="zh-TW" altLang="en-US" dirty="0"/>
          </a:p>
        </p:txBody>
      </p:sp>
      <p:sp>
        <p:nvSpPr>
          <p:cNvPr id="3" name="內容版面配置區 2"/>
          <p:cNvSpPr>
            <a:spLocks noGrp="1"/>
          </p:cNvSpPr>
          <p:nvPr>
            <p:ph idx="1"/>
          </p:nvPr>
        </p:nvSpPr>
        <p:spPr/>
        <p:txBody>
          <a:bodyPr/>
          <a:lstStyle/>
          <a:p>
            <a:r>
              <a:rPr lang="en-US" altLang="zh-TW" dirty="0"/>
              <a:t>Software firewalls </a:t>
            </a:r>
          </a:p>
          <a:p>
            <a:pPr lvl="1"/>
            <a:r>
              <a:rPr lang="en-US" altLang="zh-TW" dirty="0"/>
              <a:t>More common and are often included in operating system software.</a:t>
            </a:r>
          </a:p>
          <a:p>
            <a:pPr lvl="1"/>
            <a:endParaRPr lang="en-US" altLang="zh-TW" dirty="0"/>
          </a:p>
          <a:p>
            <a:pPr lvl="1"/>
            <a:r>
              <a:rPr lang="en-US" altLang="zh-TW" dirty="0"/>
              <a:t>Filtering rules and other settings are usually controlled through a simple, user-friendly software interface.</a:t>
            </a:r>
          </a:p>
          <a:p>
            <a:pPr lvl="1"/>
            <a:endParaRPr lang="en-US" altLang="zh-TW" dirty="0"/>
          </a:p>
          <a:p>
            <a:r>
              <a:rPr lang="en-US" altLang="zh-TW" dirty="0"/>
              <a:t>Hardware firewalls</a:t>
            </a:r>
          </a:p>
          <a:p>
            <a:pPr lvl="1"/>
            <a:r>
              <a:rPr lang="en-US" altLang="zh-TW" dirty="0"/>
              <a:t>Physical computer components that are connected to computers via Ethernet cables. </a:t>
            </a:r>
          </a:p>
          <a:p>
            <a:pPr lvl="1"/>
            <a:r>
              <a:rPr lang="en-US" altLang="zh-TW" dirty="0"/>
              <a:t>Hardware firewalls are generally considered to be the most secure types of firewalls available.</a:t>
            </a:r>
          </a:p>
          <a:p>
            <a:endParaRPr lang="zh-TW" altLang="en-US" dirty="0"/>
          </a:p>
        </p:txBody>
      </p:sp>
    </p:spTree>
    <p:extLst>
      <p:ext uri="{BB962C8B-B14F-4D97-AF65-F5344CB8AC3E}">
        <p14:creationId xmlns:p14="http://schemas.microsoft.com/office/powerpoint/2010/main" val="2943358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Data Lost or Crash: </a:t>
            </a:r>
            <a:r>
              <a:rPr lang="en-US" dirty="0" smtClean="0"/>
              <a:t>Backup</a:t>
            </a:r>
            <a:endParaRPr lang="en-US" dirty="0"/>
          </a:p>
        </p:txBody>
      </p:sp>
      <p:sp>
        <p:nvSpPr>
          <p:cNvPr id="3" name="Content Placeholder 2"/>
          <p:cNvSpPr>
            <a:spLocks noGrp="1"/>
          </p:cNvSpPr>
          <p:nvPr>
            <p:ph idx="1"/>
          </p:nvPr>
        </p:nvSpPr>
        <p:spPr/>
        <p:txBody>
          <a:bodyPr>
            <a:noAutofit/>
          </a:bodyPr>
          <a:lstStyle/>
          <a:p>
            <a:r>
              <a:rPr lang="en-US" altLang="zh-TW" sz="2400" dirty="0" smtClean="0"/>
              <a:t>Entire</a:t>
            </a:r>
            <a:r>
              <a:rPr lang="en-US" altLang="zh-TW" sz="2400" dirty="0" smtClean="0"/>
              <a:t> Backup (</a:t>
            </a:r>
            <a:r>
              <a:rPr lang="en-US" altLang="zh-TW" sz="2400" dirty="0" smtClean="0"/>
              <a:t>Initial Backup)</a:t>
            </a:r>
            <a:endParaRPr lang="en-US" altLang="zh-TW" sz="2400" dirty="0" smtClean="0"/>
          </a:p>
          <a:p>
            <a:pPr lvl="1"/>
            <a:r>
              <a:rPr lang="en-US" altLang="zh-TW" sz="2000" dirty="0" smtClean="0"/>
              <a:t>Backup the entire system including database, operating systems and other related application software.  </a:t>
            </a:r>
            <a:endParaRPr lang="en-US" altLang="zh-TW" sz="2000" dirty="0" smtClean="0"/>
          </a:p>
          <a:p>
            <a:r>
              <a:rPr lang="en-US" altLang="zh-TW" sz="2400" dirty="0" smtClean="0"/>
              <a:t>Selective Backup</a:t>
            </a:r>
          </a:p>
          <a:p>
            <a:pPr lvl="1"/>
            <a:r>
              <a:rPr lang="en-US" altLang="zh-TW" sz="2200" dirty="0" smtClean="0"/>
              <a:t>Only the changes are backup.</a:t>
            </a:r>
            <a:endParaRPr lang="en-US" altLang="zh-TW" sz="2200" dirty="0" smtClean="0"/>
          </a:p>
          <a:p>
            <a:r>
              <a:rPr lang="en-US" altLang="zh-TW" sz="2400" dirty="0" smtClean="0"/>
              <a:t>Routine (Entire) Backup</a:t>
            </a:r>
            <a:endParaRPr lang="en-US" altLang="zh-TW" sz="2400" dirty="0" smtClean="0"/>
          </a:p>
          <a:p>
            <a:pPr lvl="1"/>
            <a:r>
              <a:rPr lang="en-US" altLang="zh-TW" sz="2000" dirty="0" smtClean="0"/>
              <a:t>Backup in a regular basis, </a:t>
            </a:r>
            <a:r>
              <a:rPr lang="en-US" altLang="zh-TW" sz="2000" dirty="0" err="1" smtClean="0"/>
              <a:t>eg</a:t>
            </a:r>
            <a:r>
              <a:rPr lang="en-US" altLang="zh-TW" sz="2000" dirty="0" smtClean="0"/>
              <a:t> monthly or yearly.</a:t>
            </a:r>
          </a:p>
          <a:p>
            <a:pPr lvl="1"/>
            <a:r>
              <a:rPr lang="en-US" altLang="zh-TW" sz="2000" dirty="0" smtClean="0"/>
              <a:t>The entire old backup is replaced by the entire new backup.</a:t>
            </a:r>
            <a:endParaRPr lang="en-US" altLang="zh-TW" sz="2000" dirty="0"/>
          </a:p>
          <a:p>
            <a:endParaRPr lang="en-US" sz="2400" dirty="0"/>
          </a:p>
        </p:txBody>
      </p:sp>
    </p:spTree>
    <p:extLst>
      <p:ext uri="{BB962C8B-B14F-4D97-AF65-F5344CB8AC3E}">
        <p14:creationId xmlns:p14="http://schemas.microsoft.com/office/powerpoint/2010/main" val="3749933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a:t>
            </a:r>
            <a:r>
              <a:rPr lang="zh-TW" altLang="en-US" dirty="0" smtClean="0"/>
              <a:t>雲端</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sz="2400" dirty="0"/>
              <a:t>Cloud computing is a phrase used to describe a variety of computing concepts that involve a large number of computers connected through a real-time communication network such as the Internet</a:t>
            </a:r>
          </a:p>
          <a:p>
            <a:r>
              <a:rPr lang="en-US" altLang="zh-TW" sz="2400" dirty="0" smtClean="0"/>
              <a:t>Cloud computing</a:t>
            </a:r>
            <a:r>
              <a:rPr lang="zh-TW" altLang="en-US" sz="2400" dirty="0" smtClean="0"/>
              <a:t> </a:t>
            </a:r>
            <a:r>
              <a:rPr lang="en-US" altLang="zh-TW" sz="2400" dirty="0" smtClean="0"/>
              <a:t>characteristics</a:t>
            </a:r>
          </a:p>
          <a:p>
            <a:pPr lvl="1"/>
            <a:r>
              <a:rPr lang="en-US" altLang="zh-TW" sz="2000" dirty="0" smtClean="0"/>
              <a:t>Client–server </a:t>
            </a:r>
            <a:r>
              <a:rPr lang="en-US" altLang="zh-TW" sz="2000" dirty="0"/>
              <a:t>model </a:t>
            </a:r>
            <a:endParaRPr lang="en-US" altLang="zh-TW" sz="2000" dirty="0" smtClean="0"/>
          </a:p>
          <a:p>
            <a:pPr lvl="1"/>
            <a:r>
              <a:rPr lang="en-US" altLang="zh-TW" sz="2000" dirty="0"/>
              <a:t>Mainframe </a:t>
            </a:r>
            <a:r>
              <a:rPr lang="en-US" altLang="zh-TW" sz="2000" dirty="0" smtClean="0"/>
              <a:t>computer</a:t>
            </a:r>
          </a:p>
          <a:p>
            <a:pPr lvl="1"/>
            <a:r>
              <a:rPr lang="en-US" altLang="zh-TW" sz="2000" dirty="0" smtClean="0"/>
              <a:t>Peer-to-peer</a:t>
            </a:r>
          </a:p>
          <a:p>
            <a:pPr lvl="1"/>
            <a:r>
              <a:rPr lang="en-US" altLang="zh-TW" sz="2000" dirty="0"/>
              <a:t>Cloud </a:t>
            </a:r>
            <a:r>
              <a:rPr lang="en-US" altLang="zh-TW" sz="2000" dirty="0" smtClean="0"/>
              <a:t>gaming</a:t>
            </a:r>
          </a:p>
          <a:p>
            <a:r>
              <a:rPr lang="en-US" altLang="zh-TW" sz="2200" i="1" dirty="0" smtClean="0">
                <a:solidFill>
                  <a:srgbClr val="FF0000"/>
                </a:solidFill>
              </a:rPr>
              <a:t>SECURE ?</a:t>
            </a:r>
            <a:endParaRPr lang="en-US" altLang="zh-TW" sz="2200" i="1" dirty="0" smtClean="0">
              <a:solidFill>
                <a:srgbClr val="FF0000"/>
              </a:solidFill>
            </a:endParaRPr>
          </a:p>
          <a:p>
            <a:pPr lvl="1"/>
            <a:endParaRPr lang="en-US" altLang="zh-TW" dirty="0"/>
          </a:p>
        </p:txBody>
      </p:sp>
    </p:spTree>
    <p:extLst>
      <p:ext uri="{BB962C8B-B14F-4D97-AF65-F5344CB8AC3E}">
        <p14:creationId xmlns:p14="http://schemas.microsoft.com/office/powerpoint/2010/main" val="3708025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Password Attacks</a:t>
            </a:r>
            <a:r>
              <a:rPr lang="zh-TW" altLang="en-US" dirty="0" smtClean="0"/>
              <a:t> </a:t>
            </a:r>
            <a:endParaRPr lang="en-US" dirty="0"/>
          </a:p>
        </p:txBody>
      </p:sp>
      <p:sp>
        <p:nvSpPr>
          <p:cNvPr id="3" name="Content Placeholder 2"/>
          <p:cNvSpPr>
            <a:spLocks noGrp="1"/>
          </p:cNvSpPr>
          <p:nvPr>
            <p:ph idx="1"/>
          </p:nvPr>
        </p:nvSpPr>
        <p:spPr/>
        <p:txBody>
          <a:bodyPr>
            <a:noAutofit/>
          </a:bodyPr>
          <a:lstStyle/>
          <a:p>
            <a:r>
              <a:rPr lang="en-US" sz="2400" dirty="0" smtClean="0"/>
              <a:t>1.</a:t>
            </a:r>
            <a:r>
              <a:rPr lang="zh-TW" altLang="en-US" sz="2400" dirty="0" smtClean="0"/>
              <a:t>字典攻擊法</a:t>
            </a:r>
            <a:r>
              <a:rPr lang="en-US" altLang="zh-TW" sz="2400" dirty="0" smtClean="0"/>
              <a:t>(Dictionary Attack)</a:t>
            </a:r>
          </a:p>
          <a:p>
            <a:pPr lvl="1"/>
            <a:r>
              <a:rPr lang="zh-TW" altLang="en-US" sz="2000" dirty="0" smtClean="0"/>
              <a:t>使用字典中的單字</a:t>
            </a:r>
            <a:r>
              <a:rPr lang="zh-TW" altLang="en-US" sz="2000" dirty="0" smtClean="0"/>
              <a:t>嘗試 </a:t>
            </a:r>
            <a:r>
              <a:rPr lang="en-US" altLang="zh-TW" sz="2000" dirty="0" smtClean="0"/>
              <a:t>(Exhaustive trials)</a:t>
            </a:r>
            <a:endParaRPr lang="en-US" altLang="zh-TW" sz="2000" dirty="0" smtClean="0"/>
          </a:p>
          <a:p>
            <a:r>
              <a:rPr lang="en-US" sz="2400" dirty="0" smtClean="0"/>
              <a:t>2.</a:t>
            </a:r>
            <a:r>
              <a:rPr lang="zh-TW" altLang="en-US" sz="2400" dirty="0" smtClean="0"/>
              <a:t>猜測攻擊法</a:t>
            </a:r>
            <a:r>
              <a:rPr lang="en-US" altLang="zh-TW" sz="2400" dirty="0" smtClean="0"/>
              <a:t>(Guessing Attack)</a:t>
            </a:r>
          </a:p>
          <a:p>
            <a:pPr lvl="1"/>
            <a:r>
              <a:rPr lang="en-US" altLang="zh-TW" sz="2000" dirty="0" smtClean="0"/>
              <a:t>EX. </a:t>
            </a:r>
            <a:r>
              <a:rPr lang="zh-TW" altLang="en-US" sz="2000" dirty="0" smtClean="0"/>
              <a:t>生日，紀念日 </a:t>
            </a:r>
            <a:r>
              <a:rPr lang="en-US" altLang="zh-TW" sz="2000" dirty="0" smtClean="0"/>
              <a:t>Birthday/Anniversary</a:t>
            </a:r>
          </a:p>
          <a:p>
            <a:r>
              <a:rPr lang="en-US" sz="2400" dirty="0" smtClean="0"/>
              <a:t>3.</a:t>
            </a:r>
            <a:r>
              <a:rPr lang="zh-TW" altLang="en-US" sz="2400" dirty="0" smtClean="0"/>
              <a:t>窮舉攻擊法</a:t>
            </a:r>
            <a:r>
              <a:rPr lang="en-US" altLang="zh-TW" sz="2400" dirty="0" smtClean="0"/>
              <a:t>(Exhaustive Search Attack)</a:t>
            </a:r>
          </a:p>
          <a:p>
            <a:pPr lvl="1"/>
            <a:r>
              <a:rPr lang="zh-TW" altLang="en-US" sz="2000" dirty="0"/>
              <a:t>暴</a:t>
            </a:r>
            <a:r>
              <a:rPr lang="zh-TW" altLang="en-US" sz="2000" dirty="0" smtClean="0"/>
              <a:t>力</a:t>
            </a:r>
            <a:r>
              <a:rPr lang="zh-TW" altLang="en-US" sz="2000" dirty="0"/>
              <a:t>攻</a:t>
            </a:r>
            <a:r>
              <a:rPr lang="zh-TW" altLang="en-US" sz="2000" dirty="0" smtClean="0"/>
              <a:t>擊法 </a:t>
            </a:r>
            <a:r>
              <a:rPr lang="en-US" altLang="zh-TW" sz="2000" dirty="0" smtClean="0"/>
              <a:t>Brute-Force </a:t>
            </a:r>
            <a:r>
              <a:rPr lang="en-US" altLang="zh-TW" sz="2000" dirty="0" smtClean="0"/>
              <a:t>Attack (Try all combinations)</a:t>
            </a:r>
            <a:endParaRPr lang="en-US" altLang="zh-TW" sz="2000" dirty="0" smtClean="0"/>
          </a:p>
          <a:p>
            <a:r>
              <a:rPr lang="en-US" sz="2400" dirty="0" smtClean="0"/>
              <a:t>4.</a:t>
            </a:r>
            <a:r>
              <a:rPr lang="zh-TW" altLang="en-US" sz="2400" dirty="0" smtClean="0"/>
              <a:t>重送攻擊法</a:t>
            </a:r>
            <a:r>
              <a:rPr lang="en-US" altLang="zh-TW" sz="2400" dirty="0" smtClean="0"/>
              <a:t>(Replaying Attack)</a:t>
            </a:r>
          </a:p>
          <a:p>
            <a:pPr lvl="1"/>
            <a:r>
              <a:rPr lang="zh-TW" altLang="en-US" sz="2000" dirty="0" smtClean="0"/>
              <a:t>攔截使用者</a:t>
            </a:r>
            <a:r>
              <a:rPr lang="zh-TW" altLang="en-US" sz="2000" dirty="0" smtClean="0"/>
              <a:t>密碼 </a:t>
            </a:r>
            <a:r>
              <a:rPr lang="en-US" altLang="zh-TW" sz="2000" dirty="0" smtClean="0"/>
              <a:t>(</a:t>
            </a:r>
            <a:r>
              <a:rPr lang="en-US" altLang="zh-TW" sz="2000" dirty="0" err="1" smtClean="0"/>
              <a:t>eg</a:t>
            </a:r>
            <a:r>
              <a:rPr lang="en-US" altLang="zh-TW" sz="2000" dirty="0" smtClean="0"/>
              <a:t>. Change the sender IP address)</a:t>
            </a:r>
            <a:endParaRPr lang="en-US" altLang="zh-TW" sz="2000" dirty="0" smtClean="0"/>
          </a:p>
          <a:p>
            <a:r>
              <a:rPr lang="en-US" sz="2400" dirty="0" smtClean="0"/>
              <a:t>5.</a:t>
            </a:r>
            <a:r>
              <a:rPr lang="zh-TW" altLang="en-US" sz="2400" dirty="0" smtClean="0"/>
              <a:t>行騙法</a:t>
            </a:r>
            <a:r>
              <a:rPr lang="en-US" altLang="zh-TW" sz="2400" dirty="0" smtClean="0"/>
              <a:t>(Spoofing)</a:t>
            </a:r>
          </a:p>
          <a:p>
            <a:pPr lvl="1"/>
            <a:r>
              <a:rPr lang="zh-TW" altLang="en-US" sz="2200" dirty="0"/>
              <a:t>類似金光黨的行騙手法</a:t>
            </a:r>
            <a:endParaRPr lang="en-US" sz="2200" dirty="0"/>
          </a:p>
        </p:txBody>
      </p:sp>
    </p:spTree>
    <p:extLst>
      <p:ext uri="{BB962C8B-B14F-4D97-AF65-F5344CB8AC3E}">
        <p14:creationId xmlns:p14="http://schemas.microsoft.com/office/powerpoint/2010/main" val="419907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Denial-of-Service Attacks</a:t>
            </a:r>
            <a:endParaRPr lang="en-US" dirty="0"/>
          </a:p>
        </p:txBody>
      </p:sp>
      <p:sp>
        <p:nvSpPr>
          <p:cNvPr id="3" name="Content Placeholder 2"/>
          <p:cNvSpPr>
            <a:spLocks noGrp="1"/>
          </p:cNvSpPr>
          <p:nvPr>
            <p:ph idx="1"/>
          </p:nvPr>
        </p:nvSpPr>
        <p:spPr/>
        <p:txBody>
          <a:bodyPr>
            <a:normAutofit fontScale="92500" lnSpcReduction="20000"/>
          </a:bodyPr>
          <a:lstStyle/>
          <a:p>
            <a:r>
              <a:rPr lang="zh-TW" altLang="en-US" sz="2400" dirty="0"/>
              <a:t>目</a:t>
            </a:r>
            <a:r>
              <a:rPr lang="zh-TW" altLang="en-US" sz="2400" dirty="0" smtClean="0"/>
              <a:t>前</a:t>
            </a:r>
            <a:r>
              <a:rPr lang="en-US" altLang="zh-TW" sz="2400" dirty="0" smtClean="0"/>
              <a:t>TCP/IP</a:t>
            </a:r>
            <a:r>
              <a:rPr lang="zh-TW" altLang="en-US" sz="2400" dirty="0" smtClean="0"/>
              <a:t>協定上最常見的攻擊方式</a:t>
            </a:r>
            <a:endParaRPr lang="en-US" altLang="zh-TW" sz="2400" dirty="0" smtClean="0"/>
          </a:p>
          <a:p>
            <a:r>
              <a:rPr lang="en-US" altLang="zh-TW" sz="2400" dirty="0" smtClean="0"/>
              <a:t>Most common way to attack a server.</a:t>
            </a:r>
          </a:p>
          <a:p>
            <a:r>
              <a:rPr lang="zh-TW" altLang="en-US" sz="2400" dirty="0"/>
              <a:t>試</a:t>
            </a:r>
            <a:r>
              <a:rPr lang="zh-TW" altLang="en-US" sz="2400" dirty="0" smtClean="0"/>
              <a:t>圖使系統的工作超過其所能負荷而導致系統癱瘓</a:t>
            </a:r>
            <a:endParaRPr lang="en-US" altLang="zh-TW" sz="2400" dirty="0" smtClean="0"/>
          </a:p>
          <a:p>
            <a:r>
              <a:rPr lang="en-US" altLang="zh-TW" sz="2400" dirty="0" smtClean="0"/>
              <a:t>Attempt to temporarily </a:t>
            </a:r>
            <a:r>
              <a:rPr lang="en-US" altLang="zh-TW" sz="2400" dirty="0"/>
              <a:t>or indefinitely interrupt or suspend services of a host connected to the Internet.</a:t>
            </a:r>
            <a:endParaRPr lang="en-US" altLang="zh-TW" sz="2400" dirty="0" smtClean="0"/>
          </a:p>
          <a:p>
            <a:endParaRPr lang="en-US" sz="2400" dirty="0"/>
          </a:p>
          <a:p>
            <a:endParaRPr lang="en-US" sz="2400" dirty="0" smtClean="0"/>
          </a:p>
          <a:p>
            <a:r>
              <a:rPr lang="en-US" altLang="zh-TW" sz="2400" dirty="0" smtClean="0"/>
              <a:t>EX.  </a:t>
            </a:r>
            <a:r>
              <a:rPr lang="zh-TW" altLang="en-US" sz="2400" dirty="0" smtClean="0"/>
              <a:t>分散式阻斷服務 </a:t>
            </a:r>
            <a:r>
              <a:rPr lang="en-US" altLang="zh-TW" sz="2400" dirty="0" smtClean="0"/>
              <a:t>Distributed Attack  (</a:t>
            </a:r>
            <a:r>
              <a:rPr lang="en-US" altLang="zh-TW" sz="2400" dirty="0" err="1" smtClean="0"/>
              <a:t>DDos</a:t>
            </a:r>
            <a:r>
              <a:rPr lang="en-US" altLang="zh-TW" sz="2400" dirty="0" smtClean="0"/>
              <a:t>)</a:t>
            </a:r>
            <a:r>
              <a:rPr lang="zh-TW" altLang="en-US" sz="2400" dirty="0" smtClean="0"/>
              <a:t> </a:t>
            </a:r>
            <a:endParaRPr lang="en-US" altLang="zh-TW" sz="2400" dirty="0" smtClean="0"/>
          </a:p>
          <a:p>
            <a:pPr lvl="1"/>
            <a:r>
              <a:rPr lang="zh-TW" altLang="en-US" sz="2000" dirty="0" smtClean="0"/>
              <a:t>只多個遠端主機在同一時間內傳送許多封包訊息給目標主機，導致主機在短時間內因收到大量的訊息，超過系統所能負荷而癱瘓</a:t>
            </a:r>
            <a:endParaRPr lang="en-US" sz="2000" dirty="0"/>
          </a:p>
        </p:txBody>
      </p:sp>
    </p:spTree>
    <p:extLst>
      <p:ext uri="{BB962C8B-B14F-4D97-AF65-F5344CB8AC3E}">
        <p14:creationId xmlns:p14="http://schemas.microsoft.com/office/powerpoint/2010/main" val="375427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V</a:t>
            </a:r>
            <a:r>
              <a:rPr lang="en-US" altLang="zh-TW" dirty="0" smtClean="0"/>
              <a:t>iruses Attacks</a:t>
            </a:r>
            <a:endParaRPr lang="en-US" dirty="0"/>
          </a:p>
        </p:txBody>
      </p:sp>
      <p:sp>
        <p:nvSpPr>
          <p:cNvPr id="3" name="Content Placeholder 2"/>
          <p:cNvSpPr>
            <a:spLocks noGrp="1"/>
          </p:cNvSpPr>
          <p:nvPr>
            <p:ph idx="1"/>
          </p:nvPr>
        </p:nvSpPr>
        <p:spPr/>
        <p:txBody>
          <a:bodyPr>
            <a:noAutofit/>
          </a:bodyPr>
          <a:lstStyle/>
          <a:p>
            <a:r>
              <a:rPr lang="en-US" altLang="zh-TW" sz="2400" dirty="0" smtClean="0"/>
              <a:t>Boot sector attack </a:t>
            </a:r>
            <a:r>
              <a:rPr lang="zh-TW" altLang="en-US" sz="2400" dirty="0" smtClean="0"/>
              <a:t>啟動</a:t>
            </a:r>
            <a:r>
              <a:rPr lang="zh-TW" altLang="en-US" sz="2400" dirty="0" smtClean="0"/>
              <a:t>磁區病毒</a:t>
            </a:r>
            <a:endParaRPr lang="en-US" altLang="zh-TW" sz="2400" dirty="0" smtClean="0"/>
          </a:p>
          <a:p>
            <a:r>
              <a:rPr lang="en-US" altLang="zh-TW" sz="2400" dirty="0" smtClean="0"/>
              <a:t>Executable file virus </a:t>
            </a:r>
            <a:r>
              <a:rPr lang="zh-TW" altLang="en-US" sz="2400" dirty="0" smtClean="0"/>
              <a:t>可執行</a:t>
            </a:r>
            <a:r>
              <a:rPr lang="zh-TW" altLang="en-US" sz="2400" dirty="0"/>
              <a:t>檔</a:t>
            </a:r>
            <a:r>
              <a:rPr lang="zh-TW" altLang="en-US" sz="2400" dirty="0" smtClean="0"/>
              <a:t>病毒</a:t>
            </a:r>
            <a:endParaRPr lang="en-US" altLang="zh-TW" sz="2400" dirty="0"/>
          </a:p>
          <a:p>
            <a:pPr lvl="1"/>
            <a:r>
              <a:rPr lang="zh-TW" altLang="en-US" sz="2000" dirty="0" smtClean="0"/>
              <a:t>巨集型</a:t>
            </a:r>
            <a:r>
              <a:rPr lang="en-US" altLang="zh-TW" sz="2000" dirty="0" smtClean="0"/>
              <a:t>(Macro)</a:t>
            </a:r>
            <a:r>
              <a:rPr lang="zh-TW" altLang="en-US" sz="2000" dirty="0" smtClean="0"/>
              <a:t>病毒</a:t>
            </a:r>
            <a:endParaRPr lang="en-US" altLang="zh-TW" sz="2000" dirty="0"/>
          </a:p>
          <a:p>
            <a:pPr lvl="1"/>
            <a:r>
              <a:rPr lang="zh-TW" altLang="en-US" sz="2000" dirty="0" smtClean="0"/>
              <a:t>電腦寄生蟲</a:t>
            </a:r>
            <a:r>
              <a:rPr lang="en-US" altLang="zh-TW" sz="2000" dirty="0" smtClean="0"/>
              <a:t>(Worm)</a:t>
            </a:r>
          </a:p>
          <a:p>
            <a:pPr lvl="1"/>
            <a:r>
              <a:rPr lang="zh-TW" altLang="en-US" sz="2000" dirty="0" smtClean="0"/>
              <a:t>特洛伊木馬</a:t>
            </a:r>
            <a:r>
              <a:rPr lang="en-US" altLang="zh-TW" sz="2000" dirty="0"/>
              <a:t>(Trojan Horses)</a:t>
            </a:r>
            <a:endParaRPr lang="en-US" altLang="zh-TW" sz="2000" dirty="0" smtClean="0"/>
          </a:p>
          <a:p>
            <a:pPr lvl="1"/>
            <a:r>
              <a:rPr lang="zh-TW" altLang="en-US" sz="2000" dirty="0"/>
              <a:t>邏</a:t>
            </a:r>
            <a:r>
              <a:rPr lang="zh-TW" altLang="en-US" sz="2000" dirty="0" smtClean="0"/>
              <a:t>輯炸彈</a:t>
            </a:r>
            <a:r>
              <a:rPr lang="en-US" altLang="zh-TW" sz="2000" dirty="0" smtClean="0"/>
              <a:t>(Logic Bomb</a:t>
            </a:r>
            <a:r>
              <a:rPr lang="en-US" altLang="zh-TW" sz="2000" dirty="0" smtClean="0"/>
              <a:t>)</a:t>
            </a:r>
            <a:endParaRPr lang="en-US" altLang="zh-TW" sz="2000" dirty="0" smtClean="0"/>
          </a:p>
          <a:p>
            <a:pPr lvl="1"/>
            <a:r>
              <a:rPr lang="zh-TW" altLang="en-US" sz="2000" dirty="0" smtClean="0"/>
              <a:t>薩拉米香腸</a:t>
            </a:r>
            <a:endParaRPr lang="en-US" altLang="zh-TW" sz="2000" dirty="0" smtClean="0"/>
          </a:p>
          <a:p>
            <a:endParaRPr lang="en-US" sz="2400" dirty="0"/>
          </a:p>
        </p:txBody>
      </p:sp>
    </p:spTree>
    <p:extLst>
      <p:ext uri="{BB962C8B-B14F-4D97-AF65-F5344CB8AC3E}">
        <p14:creationId xmlns:p14="http://schemas.microsoft.com/office/powerpoint/2010/main" val="253031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Information </a:t>
            </a:r>
            <a:r>
              <a:rPr lang="en-US" altLang="zh-TW" dirty="0"/>
              <a:t>Security	</a:t>
            </a:r>
            <a:endParaRPr lang="en-US" dirty="0"/>
          </a:p>
        </p:txBody>
      </p:sp>
      <p:sp>
        <p:nvSpPr>
          <p:cNvPr id="3" name="Content Placeholder 2"/>
          <p:cNvSpPr>
            <a:spLocks noGrp="1"/>
          </p:cNvSpPr>
          <p:nvPr>
            <p:ph idx="1"/>
          </p:nvPr>
        </p:nvSpPr>
        <p:spPr/>
        <p:txBody>
          <a:bodyPr>
            <a:normAutofit/>
          </a:bodyPr>
          <a:lstStyle/>
          <a:p>
            <a:r>
              <a:rPr lang="zh-TW" altLang="en-US" sz="2800" dirty="0" smtClean="0"/>
              <a:t>資訊安全通常注重三類</a:t>
            </a:r>
            <a:r>
              <a:rPr lang="zh-TW" altLang="en-US" sz="2800" dirty="0" smtClean="0"/>
              <a:t>資料</a:t>
            </a:r>
            <a:r>
              <a:rPr lang="en-US" altLang="zh-TW" sz="2800" dirty="0" smtClean="0"/>
              <a:t> (Three types of data which are of particularly concerned.)</a:t>
            </a:r>
            <a:endParaRPr lang="en-US" altLang="zh-TW" sz="2800" dirty="0" smtClean="0"/>
          </a:p>
          <a:p>
            <a:pPr lvl="1"/>
            <a:r>
              <a:rPr lang="en-US" sz="2400" dirty="0" smtClean="0"/>
              <a:t>1. </a:t>
            </a:r>
            <a:r>
              <a:rPr lang="zh-TW" altLang="en-US" sz="2400" dirty="0" smtClean="0"/>
              <a:t>機密</a:t>
            </a:r>
            <a:r>
              <a:rPr lang="zh-TW" altLang="en-US" sz="2400" dirty="0" smtClean="0"/>
              <a:t>資料 </a:t>
            </a:r>
            <a:r>
              <a:rPr lang="en-US" altLang="zh-TW" sz="2400" dirty="0" smtClean="0"/>
              <a:t>(</a:t>
            </a:r>
            <a:r>
              <a:rPr lang="en-US" altLang="zh-TW" sz="2400" dirty="0" smtClean="0"/>
              <a:t>Confidential Data)</a:t>
            </a:r>
          </a:p>
          <a:p>
            <a:pPr lvl="2"/>
            <a:r>
              <a:rPr lang="en-US" altLang="zh-TW" sz="2000" dirty="0" smtClean="0"/>
              <a:t>EG.</a:t>
            </a:r>
            <a:r>
              <a:rPr lang="zh-TW" altLang="en-US" sz="2000" dirty="0" smtClean="0"/>
              <a:t> </a:t>
            </a:r>
            <a:r>
              <a:rPr lang="en-US" altLang="zh-TW" sz="2000" dirty="0" smtClean="0"/>
              <a:t>Military/National Information </a:t>
            </a:r>
          </a:p>
          <a:p>
            <a:pPr lvl="1"/>
            <a:r>
              <a:rPr lang="en-US" sz="2400" dirty="0" smtClean="0"/>
              <a:t>2. </a:t>
            </a:r>
            <a:r>
              <a:rPr lang="zh-TW" altLang="en-US" sz="2400" dirty="0" smtClean="0"/>
              <a:t>敏感</a:t>
            </a:r>
            <a:r>
              <a:rPr lang="zh-TW" altLang="en-US" sz="2400" dirty="0" smtClean="0"/>
              <a:t>資料 </a:t>
            </a:r>
            <a:r>
              <a:rPr lang="en-US" altLang="zh-TW" sz="2400" dirty="0" smtClean="0"/>
              <a:t>(</a:t>
            </a:r>
            <a:r>
              <a:rPr lang="en-US" altLang="zh-TW" sz="2400" dirty="0" smtClean="0"/>
              <a:t>Sensitive Data)</a:t>
            </a:r>
          </a:p>
          <a:p>
            <a:pPr lvl="2"/>
            <a:r>
              <a:rPr lang="en-US" altLang="zh-TW" sz="2000" dirty="0" smtClean="0"/>
              <a:t>EG. </a:t>
            </a:r>
            <a:r>
              <a:rPr lang="en-US" altLang="zh-TW" sz="2000" dirty="0" smtClean="0"/>
              <a:t>Government/Organization/Business </a:t>
            </a:r>
            <a:r>
              <a:rPr lang="zh-TW" altLang="en-US" sz="2000" dirty="0" smtClean="0"/>
              <a:t>具有敏感性之資料</a:t>
            </a:r>
            <a:endParaRPr lang="en-US" altLang="zh-TW" sz="2000" dirty="0" smtClean="0"/>
          </a:p>
          <a:p>
            <a:pPr lvl="1"/>
            <a:r>
              <a:rPr lang="en-US" sz="2400" dirty="0" smtClean="0"/>
              <a:t>3. </a:t>
            </a:r>
            <a:r>
              <a:rPr lang="zh-TW" altLang="en-US" sz="2400" dirty="0" smtClean="0"/>
              <a:t>正確資料 </a:t>
            </a:r>
            <a:r>
              <a:rPr lang="en-US" altLang="zh-TW" sz="2400" dirty="0" smtClean="0"/>
              <a:t>(Integrity </a:t>
            </a:r>
            <a:r>
              <a:rPr lang="en-US" altLang="zh-TW" sz="2400" dirty="0" smtClean="0"/>
              <a:t>Data, All other data)</a:t>
            </a:r>
            <a:endParaRPr lang="en-US" altLang="zh-TW" sz="2400" dirty="0" smtClean="0"/>
          </a:p>
          <a:p>
            <a:pPr lvl="2"/>
            <a:r>
              <a:rPr lang="zh-TW" altLang="en-US" sz="2000" dirty="0" smtClean="0"/>
              <a:t>保護該資料之正確性及有效性，禁止資料被偽造及篡改</a:t>
            </a:r>
            <a:endParaRPr lang="en-US" altLang="zh-TW" sz="2000" dirty="0" smtClean="0"/>
          </a:p>
          <a:p>
            <a:pPr lvl="1"/>
            <a:endParaRPr lang="en-US" sz="2400" dirty="0"/>
          </a:p>
          <a:p>
            <a:pPr lvl="1"/>
            <a:endParaRPr lang="en-US" sz="2400" dirty="0"/>
          </a:p>
        </p:txBody>
      </p:sp>
    </p:spTree>
    <p:extLst>
      <p:ext uri="{BB962C8B-B14F-4D97-AF65-F5344CB8AC3E}">
        <p14:creationId xmlns:p14="http://schemas.microsoft.com/office/powerpoint/2010/main" val="4127696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Functions </a:t>
            </a:r>
            <a:r>
              <a:rPr lang="en-US" altLang="zh-TW" dirty="0" smtClean="0"/>
              <a:t>of </a:t>
            </a:r>
            <a:r>
              <a:rPr lang="en-US" altLang="zh-TW" dirty="0" smtClean="0"/>
              <a:t>an Information Security System</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1. Confidentiality   </a:t>
            </a:r>
            <a:r>
              <a:rPr lang="zh-TW" altLang="en-US" sz="2400" dirty="0"/>
              <a:t>確保資訊的私密</a:t>
            </a:r>
            <a:r>
              <a:rPr lang="zh-TW" altLang="en-US" sz="2400" dirty="0" smtClean="0"/>
              <a:t>性 </a:t>
            </a:r>
            <a:r>
              <a:rPr lang="en-US" altLang="zh-TW" sz="2400" dirty="0" smtClean="0"/>
              <a:t>Data </a:t>
            </a:r>
            <a:r>
              <a:rPr lang="en-US" altLang="zh-TW" sz="2400" dirty="0" smtClean="0"/>
              <a:t>cannot </a:t>
            </a:r>
            <a:r>
              <a:rPr lang="en-US" altLang="zh-TW" sz="2400" dirty="0" smtClean="0"/>
              <a:t>be accessed by unauthorized user.</a:t>
            </a:r>
            <a:endParaRPr lang="en-US" sz="2400" dirty="0"/>
          </a:p>
          <a:p>
            <a:r>
              <a:rPr lang="en-US" sz="2400" dirty="0" smtClean="0"/>
              <a:t>2</a:t>
            </a:r>
            <a:r>
              <a:rPr lang="en-US" sz="2400" dirty="0" smtClean="0"/>
              <a:t>. Integrity   </a:t>
            </a:r>
            <a:r>
              <a:rPr lang="zh-TW" altLang="en-US" sz="2400" dirty="0" smtClean="0"/>
              <a:t>資料是否被不當的篡改</a:t>
            </a:r>
            <a:r>
              <a:rPr lang="en-US" altLang="zh-TW" sz="2400" dirty="0" smtClean="0"/>
              <a:t>Make sure that the data is not being modified inappropriately.</a:t>
            </a:r>
          </a:p>
          <a:p>
            <a:r>
              <a:rPr lang="en-US" sz="2400" dirty="0" smtClean="0"/>
              <a:t>3. Non-repudiation   </a:t>
            </a:r>
            <a:r>
              <a:rPr lang="zh-TW" altLang="en-US" sz="2400" dirty="0" smtClean="0"/>
              <a:t>不可否認性，提供資訊傳送來源、接收目的或交易的證明 </a:t>
            </a:r>
            <a:r>
              <a:rPr lang="en-US" altLang="zh-TW" sz="2400" dirty="0" smtClean="0"/>
              <a:t>a state of affairs where the purported maker of a statement will not be able to successfully challenge the validity of the statement or contract.</a:t>
            </a:r>
          </a:p>
          <a:p>
            <a:r>
              <a:rPr lang="en-US" altLang="zh-TW" sz="2400" dirty="0" smtClean="0"/>
              <a:t>4. Audit – Who (Which department) is the owner of a data, who have changed the data, and when and why. Normally, the owner of the data will be responsible for all legal actions if something wrong coming out from the data.</a:t>
            </a:r>
            <a:endParaRPr lang="en-US" altLang="zh-TW" sz="2400" dirty="0" smtClean="0"/>
          </a:p>
        </p:txBody>
      </p:sp>
    </p:spTree>
    <p:extLst>
      <p:ext uri="{BB962C8B-B14F-4D97-AF65-F5344CB8AC3E}">
        <p14:creationId xmlns:p14="http://schemas.microsoft.com/office/powerpoint/2010/main" val="28499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Technologies for an Information Security System</a:t>
            </a:r>
            <a:endParaRPr lang="en-US" dirty="0"/>
          </a:p>
        </p:txBody>
      </p:sp>
      <p:sp>
        <p:nvSpPr>
          <p:cNvPr id="3" name="Content Placeholder 2"/>
          <p:cNvSpPr>
            <a:spLocks noGrp="1"/>
          </p:cNvSpPr>
          <p:nvPr>
            <p:ph idx="1"/>
          </p:nvPr>
        </p:nvSpPr>
        <p:spPr/>
        <p:txBody>
          <a:bodyPr>
            <a:normAutofit/>
          </a:bodyPr>
          <a:lstStyle/>
          <a:p>
            <a:r>
              <a:rPr lang="en-US" sz="2400" dirty="0" smtClean="0"/>
              <a:t>Access control – Right to access the data, or a system, or an account. The control of access right is based on account name.</a:t>
            </a:r>
          </a:p>
          <a:p>
            <a:r>
              <a:rPr lang="en-US" sz="2400" dirty="0" smtClean="0"/>
              <a:t>Authentication – Identify the person who </a:t>
            </a:r>
            <a:r>
              <a:rPr lang="en-US" sz="2400" dirty="0" smtClean="0"/>
              <a:t>has login the account is really the account owner, but not any hacker who has stolen the password.</a:t>
            </a:r>
          </a:p>
          <a:p>
            <a:pPr lvl="1"/>
            <a:r>
              <a:rPr lang="en-US" sz="2200" dirty="0" smtClean="0"/>
              <a:t>Digital signature</a:t>
            </a:r>
          </a:p>
          <a:p>
            <a:pPr lvl="1"/>
            <a:r>
              <a:rPr lang="en-US" sz="2200" dirty="0" smtClean="0"/>
              <a:t>Biometric: Fingerprint, iris, face, palm</a:t>
            </a:r>
          </a:p>
        </p:txBody>
      </p:sp>
    </p:spTree>
    <p:extLst>
      <p:ext uri="{BB962C8B-B14F-4D97-AF65-F5344CB8AC3E}">
        <p14:creationId xmlns:p14="http://schemas.microsoft.com/office/powerpoint/2010/main" val="2338556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Encryption</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26282" t="40466" r="27052" b="29481"/>
          <a:stretch/>
        </p:blipFill>
        <p:spPr bwMode="auto">
          <a:xfrm>
            <a:off x="2592925" y="2093720"/>
            <a:ext cx="7980034" cy="372056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768837" y="1640793"/>
            <a:ext cx="7804122" cy="707886"/>
          </a:xfrm>
          <a:prstGeom prst="rect">
            <a:avLst/>
          </a:prstGeom>
          <a:noFill/>
        </p:spPr>
        <p:txBody>
          <a:bodyPr wrap="square" rtlCol="0">
            <a:spAutoFit/>
          </a:bodyPr>
          <a:lstStyle/>
          <a:p>
            <a:r>
              <a:rPr lang="en-US" sz="2000" dirty="0"/>
              <a:t>plaintext </a:t>
            </a:r>
            <a:r>
              <a:rPr lang="en-US" sz="2000" dirty="0" smtClean="0"/>
              <a:t>-----(Key)------</a:t>
            </a:r>
            <a:r>
              <a:rPr lang="en-US" sz="2000" dirty="0" smtClean="0">
                <a:sym typeface="Wingdings" panose="05000000000000000000" pitchFamily="2" charset="2"/>
              </a:rPr>
              <a:t></a:t>
            </a:r>
            <a:r>
              <a:rPr lang="en-US" sz="2000" dirty="0" smtClean="0"/>
              <a:t> </a:t>
            </a:r>
            <a:r>
              <a:rPr lang="en-US" sz="2000" dirty="0" err="1"/>
              <a:t>ciphertext</a:t>
            </a:r>
            <a:r>
              <a:rPr lang="en-US" sz="2000" dirty="0"/>
              <a:t>-</a:t>
            </a:r>
            <a:r>
              <a:rPr lang="en-US" sz="2000" dirty="0" smtClean="0"/>
              <a:t>-----(Key)---------</a:t>
            </a:r>
            <a:r>
              <a:rPr lang="en-US" sz="2000" dirty="0">
                <a:sym typeface="Wingdings" panose="05000000000000000000" pitchFamily="2" charset="2"/>
              </a:rPr>
              <a:t></a:t>
            </a:r>
            <a:r>
              <a:rPr lang="en-US" sz="2000" dirty="0"/>
              <a:t> plaintext</a:t>
            </a:r>
          </a:p>
          <a:p>
            <a:endParaRPr lang="en-US" sz="2000" dirty="0"/>
          </a:p>
        </p:txBody>
      </p:sp>
    </p:spTree>
    <p:extLst>
      <p:ext uri="{BB962C8B-B14F-4D97-AF65-F5344CB8AC3E}">
        <p14:creationId xmlns:p14="http://schemas.microsoft.com/office/powerpoint/2010/main" val="120845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642</TotalTime>
  <Words>1913</Words>
  <Application>Microsoft Office PowerPoint</Application>
  <PresentationFormat>自訂</PresentationFormat>
  <Paragraphs>239</Paragraphs>
  <Slides>29</Slides>
  <Notes>19</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Wisp</vt:lpstr>
      <vt:lpstr>Information Security </vt:lpstr>
      <vt:lpstr>Security Threads</vt:lpstr>
      <vt:lpstr>Password Attacks </vt:lpstr>
      <vt:lpstr>Denial-of-Service Attacks</vt:lpstr>
      <vt:lpstr>Viruses Attacks</vt:lpstr>
      <vt:lpstr>Information Security </vt:lpstr>
      <vt:lpstr>Functions of an Information Security System</vt:lpstr>
      <vt:lpstr>Technologies for an Information Security System</vt:lpstr>
      <vt:lpstr>Encryption</vt:lpstr>
      <vt:lpstr>Encryption</vt:lpstr>
      <vt:lpstr>秘密金鑰密碼系統(對稱式) “Secret” Key Cryptosystems (Symmetric)</vt:lpstr>
      <vt:lpstr>PowerPoint 簡報</vt:lpstr>
      <vt:lpstr>Algorithms for Symmetric Encryptions </vt:lpstr>
      <vt:lpstr>Comparisons among DES, 3DES, AES</vt:lpstr>
      <vt:lpstr>對稱式與非對稱式比較 (Symmetric Versus Asymmetric Encryptions)</vt:lpstr>
      <vt:lpstr>對稱式與非對稱式比較 (Symmetric Versus Asymmetric Encryptions)</vt:lpstr>
      <vt:lpstr>數位簽章Digital Signature </vt:lpstr>
      <vt:lpstr>SSL(Secure Sockets Layer)</vt:lpstr>
      <vt:lpstr>PowerPoint 簡報</vt:lpstr>
      <vt:lpstr>SSL(Secure Sockets Layer)</vt:lpstr>
      <vt:lpstr>SSL(Secure Socket Layer)安全傳輸協定</vt:lpstr>
      <vt:lpstr>阻斷服務攻擊Denial-of-Service Attack</vt:lpstr>
      <vt:lpstr>Types of computer viruses</vt:lpstr>
      <vt:lpstr>網路的安全威脅Network Security</vt:lpstr>
      <vt:lpstr>電腦網路攻擊事件之流程</vt:lpstr>
      <vt:lpstr>防火牆Firewall</vt:lpstr>
      <vt:lpstr>Types</vt:lpstr>
      <vt:lpstr>Avoid Data Lost or Crash: Backup</vt:lpstr>
      <vt:lpstr>Cloud 雲端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資訊安全概論</dc:title>
  <dc:creator>YunJu Song</dc:creator>
  <cp:lastModifiedBy>UserNB</cp:lastModifiedBy>
  <cp:revision>54</cp:revision>
  <dcterms:created xsi:type="dcterms:W3CDTF">2013-01-11T01:29:46Z</dcterms:created>
  <dcterms:modified xsi:type="dcterms:W3CDTF">2014-01-09T11:30:34Z</dcterms:modified>
</cp:coreProperties>
</file>