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399" r:id="rId2"/>
    <p:sldId id="386" r:id="rId3"/>
    <p:sldId id="433" r:id="rId4"/>
    <p:sldId id="644" r:id="rId5"/>
    <p:sldId id="670" r:id="rId6"/>
    <p:sldId id="349" r:id="rId7"/>
    <p:sldId id="309" r:id="rId8"/>
    <p:sldId id="315" r:id="rId9"/>
    <p:sldId id="387" r:id="rId10"/>
    <p:sldId id="388" r:id="rId11"/>
    <p:sldId id="389" r:id="rId12"/>
    <p:sldId id="316" r:id="rId13"/>
    <p:sldId id="392" r:id="rId14"/>
    <p:sldId id="423" r:id="rId15"/>
    <p:sldId id="424" r:id="rId16"/>
    <p:sldId id="426" r:id="rId17"/>
    <p:sldId id="427" r:id="rId18"/>
    <p:sldId id="431" r:id="rId19"/>
    <p:sldId id="428" r:id="rId20"/>
    <p:sldId id="429" r:id="rId21"/>
    <p:sldId id="430" r:id="rId22"/>
    <p:sldId id="432" r:id="rId23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st User" initials="" lastIdx="0" clrIdx="0"/>
  <p:cmAuthor id="2" name="John Sum" initials="JS" lastIdx="1" clrIdx="1">
    <p:extLst>
      <p:ext uri="{19B8F6BF-5375-455C-9EA6-DF929625EA0E}">
        <p15:presenceInfo xmlns:p15="http://schemas.microsoft.com/office/powerpoint/2012/main" userId="John Su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33FF"/>
    <a:srgbClr val="FF0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009" autoAdjust="0"/>
    <p:restoredTop sz="93173" autoAdjust="0"/>
  </p:normalViewPr>
  <p:slideViewPr>
    <p:cSldViewPr>
      <p:cViewPr varScale="1">
        <p:scale>
          <a:sx n="67" d="100"/>
          <a:sy n="67" d="100"/>
        </p:scale>
        <p:origin x="16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9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8BF2C545-2615-4C82-AEF3-34EC39ACA9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A50A1ADE-C11D-4EB6-959E-8430E5149BD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9268" name="Rectangle 4">
            <a:extLst>
              <a:ext uri="{FF2B5EF4-FFF2-40B4-BE49-F238E27FC236}">
                <a16:creationId xmlns:a16="http://schemas.microsoft.com/office/drawing/2014/main" id="{CFB560AE-206E-460D-989E-A23A89F819B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9269" name="Rectangle 5">
            <a:extLst>
              <a:ext uri="{FF2B5EF4-FFF2-40B4-BE49-F238E27FC236}">
                <a16:creationId xmlns:a16="http://schemas.microsoft.com/office/drawing/2014/main" id="{0AE60364-AF08-418F-A0BA-7C74CFEAEBA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77E4628-21FD-4904-8314-B1EDEE8963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DB77D41A-6E54-47D5-A45E-48C1D29C53F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31D5BBA4-50D8-4746-A522-6B9CB0E6ED4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C442A8E-CCDE-4935-9537-9EA4D4E8E43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3A99FD88-E94D-4CD7-80B6-DE6E7921E37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97286" name="Rectangle 6">
            <a:extLst>
              <a:ext uri="{FF2B5EF4-FFF2-40B4-BE49-F238E27FC236}">
                <a16:creationId xmlns:a16="http://schemas.microsoft.com/office/drawing/2014/main" id="{65C246D5-015E-4F8B-8B95-7095140BEBA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7287" name="Rectangle 7">
            <a:extLst>
              <a:ext uri="{FF2B5EF4-FFF2-40B4-BE49-F238E27FC236}">
                <a16:creationId xmlns:a16="http://schemas.microsoft.com/office/drawing/2014/main" id="{BE0FB668-C121-48F3-80DF-CFF376EF88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DB88E6F-951F-4DD9-9077-BF974024B2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90F35AA4-7104-428C-BAF4-9CCB57BC84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773BE328-AEF1-418D-B105-239E6A3363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457200">
              <a:spcBef>
                <a:spcPct val="0"/>
              </a:spcBef>
            </a:pPr>
            <a:endParaRPr lang="zh-Hant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69E116BB-D711-4A4B-81A6-7D8E9FE7B5A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9B8160D-80C3-47E0-9E69-823909EAF366}" type="slidenum">
              <a:rPr kumimoji="0" lang="zh-TW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A36422B0-DA76-430E-B043-6F929CFE5C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67A24BB3-8610-490E-BE5F-44BC0729E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45720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AF7856F8-B16C-459F-B9CB-C2697513526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3C831A-2C50-4CE6-938B-29050F6C22A5}" type="slidenum">
              <a:rPr kumimoji="0" lang="zh-TW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ACA68A-77A2-4DA2-908A-3B72DBAAC9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2A8D0-D434-4431-9547-4F9AD08B08CA}" type="datetime1">
              <a:rPr lang="zh-TW" altLang="en-US" smtClean="0"/>
              <a:t>2021/10/19</a:t>
            </a:fld>
            <a:r>
              <a:rPr lang="en-US" altLang="zh-TW"/>
              <a:t>2010 FALL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6791A0-6E40-49A2-8A0A-88FB8619B9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EC Websites Development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CEF586-9F1F-43DC-9F77-F3CBACA124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D228D-349E-430B-BC5B-43BD295498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337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517B26-858D-4EF7-B4E1-CC72211F8A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1D825-9E55-4C71-94D4-5FA816A9FB88}" type="datetime1">
              <a:rPr lang="zh-TW" altLang="en-US" smtClean="0"/>
              <a:t>2021/10/19</a:t>
            </a:fld>
            <a:r>
              <a:rPr lang="en-US" altLang="zh-TW"/>
              <a:t>2010 FALL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16127A-8656-42F7-8556-800960B207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EC Websites Development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FA1D27-FFF5-453F-9375-9DCE8C3DD6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B3807-36DC-443E-984E-7C8364D28F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197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F53E6D-63D2-4F39-8BA3-1ED945DE55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1514A-ACD6-4FE5-AEC7-368A85243288}" type="datetime1">
              <a:rPr lang="zh-TW" altLang="en-US" smtClean="0"/>
              <a:t>2021/10/19</a:t>
            </a:fld>
            <a:r>
              <a:rPr lang="en-US" altLang="zh-TW"/>
              <a:t>2010 FALL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599B77-7D1A-4923-91B5-E2DE3852F4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EC Websites Development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1CA32-FCEF-4643-9686-47958C0F9E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F8643-7DC1-4F85-BF25-EC7C110F4BA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3136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A01D766-17FF-4AEC-9FD3-47CD93A401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79FF7-30C9-4277-832A-15175672FB5C}" type="datetime1">
              <a:rPr lang="zh-TW" altLang="en-US" smtClean="0"/>
              <a:t>2021/10/19</a:t>
            </a:fld>
            <a:r>
              <a:rPr lang="en-US" altLang="zh-TW"/>
              <a:t>2010 FALL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A4FDB7-E2BF-419F-A18D-0E832CBF6A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EC Websites Development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50BF9F3-ECE3-4B84-B6E7-8ED25BDF46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E3A0F-C1B1-486E-B79E-FC13B72A44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948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7A7EF2-6D6E-4513-96B1-A20D5EF9B7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5DDDB-FE9A-40D4-8544-7D9344D60FB7}" type="datetime1">
              <a:rPr lang="zh-TW" altLang="en-US" smtClean="0"/>
              <a:t>2021/10/19</a:t>
            </a:fld>
            <a:r>
              <a:rPr lang="en-US" altLang="zh-TW"/>
              <a:t>2010 FALL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5EE64B-46A0-4C43-AC57-3B7008CD7D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EC Websites Development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758008-3EDF-46F0-8D96-1580851E0B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ACFCD-06C5-4B3E-AF4F-CEA8C6D23F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617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DF901-7AB2-4C88-A82C-C5EA251883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D688B-E66F-4BEF-85BC-9B3C8332E3DE}" type="datetime1">
              <a:rPr lang="zh-TW" altLang="en-US" smtClean="0"/>
              <a:t>2021/10/19</a:t>
            </a:fld>
            <a:r>
              <a:rPr lang="en-US" altLang="zh-TW"/>
              <a:t>2010 FALL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33E74F-E9AE-48C6-ACE0-7CE07DB20E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EC Websites Development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A926A9-B120-4A62-8287-174428DE0F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AF046-1CF2-49BE-9965-F3117AE3CB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093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C797FF3-F31B-458B-9532-F9CFECA9F6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B03F7-E035-413D-914B-6FB47FA2C5D1}" type="datetime1">
              <a:rPr lang="zh-TW" altLang="en-US" smtClean="0"/>
              <a:t>2021/10/19</a:t>
            </a:fld>
            <a:r>
              <a:rPr lang="en-US" altLang="zh-TW"/>
              <a:t>2010 FALL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604318A-07E6-4986-860E-5445E2474F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EC Websites Development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0E0066C-E19A-4D99-9DDC-32DE94C4E4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EEFE5-DF8A-4265-931A-1DA62BD536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287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092C0DB-FA24-4CB0-95AE-20B291C30D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5F3B3-4511-41C3-B2DF-BCAF7394F0A6}" type="datetime1">
              <a:rPr lang="zh-TW" altLang="en-US" smtClean="0"/>
              <a:t>2021/10/19</a:t>
            </a:fld>
            <a:r>
              <a:rPr lang="en-US" altLang="zh-TW"/>
              <a:t>2010 FALL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8D69FCF-6BA1-449A-B3C9-137D0391C1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EC Websites Development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A444378-DDC3-4BDB-9875-452778487B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E9CC7-CD5A-4672-9876-F0402B0029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8789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75AF2AF-B9DB-4F82-919A-2D52B91D63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632CD-9B15-4B0F-853F-11F783776179}" type="datetime1">
              <a:rPr lang="zh-TW" altLang="en-US" smtClean="0"/>
              <a:t>2021/10/19</a:t>
            </a:fld>
            <a:r>
              <a:rPr lang="en-US" altLang="zh-TW"/>
              <a:t>2010 FALL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C377167-89A1-40EA-A96E-6D28A144C2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EC Websites Development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77CFD38-9654-4171-AC9C-7A72533A02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73AF7-F01C-4709-85C2-38FAE5DD73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512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F456BA-FAF4-446D-8214-0E03D13467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80C01-A962-4F84-BC42-AF3B2A45348B}" type="datetime1">
              <a:rPr lang="zh-TW" altLang="en-US" smtClean="0"/>
              <a:t>2021/10/19</a:t>
            </a:fld>
            <a:r>
              <a:rPr lang="en-US" altLang="zh-TW"/>
              <a:t>2010 FALL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D93155-9119-4164-AF42-743A753857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EC Websites Development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9DD662-DFC3-4C26-9D8C-DECBBCACD0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F28C4-E8FD-4AC1-B013-064004E1FD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424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6E90FD-4B40-4508-AF99-4D4EFCB274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02084-75B0-44A1-9FCB-4CD229AF3E72}" type="datetime1">
              <a:rPr lang="zh-TW" altLang="en-US" smtClean="0"/>
              <a:t>2021/10/19</a:t>
            </a:fld>
            <a:r>
              <a:rPr lang="en-US" altLang="zh-TW"/>
              <a:t>2010 FALL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20B686-B344-4C7E-947B-3DD4C66B35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EC Websites Development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62FC47-F071-4708-944A-6B86E479C2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ED3F5-2523-4DD1-B993-27869C5DE3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927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694F94-2A1E-4471-856D-2C334ADB8F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B846D-281F-4F3B-ABFD-FDE4A4426083}" type="datetime1">
              <a:rPr lang="zh-TW" altLang="en-US" smtClean="0"/>
              <a:t>2021/10/19</a:t>
            </a:fld>
            <a:r>
              <a:rPr lang="en-US" altLang="zh-TW"/>
              <a:t>2010 FALL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F459D4-0247-41BF-8894-940CD9EF87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EC Websites Development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A91090-ACE9-4B4B-8897-EF6DC0EF82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470D6-F1CE-4B9B-A313-4D26C8B662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960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8C83E59-413B-4180-88A6-7306595B3F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723E7AB-22F2-42E3-9448-923B280F31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B80E709B-ADE3-4058-A3F9-F5AAE65CA2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C7C9B2B0-3C1F-40FF-9D6C-73F24C2BF21B}" type="datetime1">
              <a:rPr lang="zh-TW" altLang="en-US" smtClean="0"/>
              <a:t>2021/10/19</a:t>
            </a:fld>
            <a:r>
              <a:rPr lang="en-US" altLang="zh-TW"/>
              <a:t>2010 FALL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69FDC79-F6A8-44D9-B680-906D4A13CC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EC Websites Development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4B579C31-E28D-40BA-8850-1E163CF40D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F5518828-55F4-4218-8D4A-125CF546C8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58766828-A8B1-4803-8524-0297D67A4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15E293AE-2F01-483E-9FAC-C214555C82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+mj-lt"/>
          <a:ea typeface="新細明體" panose="02020500000000000000" pitchFamily="18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kumimoji="1" sz="30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kumimoji="1" sz="2600">
          <a:solidFill>
            <a:schemeClr val="tx1"/>
          </a:solidFill>
          <a:latin typeface="+mn-lt"/>
          <a:ea typeface="新細明體" panose="02020500000000000000" pitchFamily="18" charset="-12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kumimoji="1" sz="2200">
          <a:solidFill>
            <a:schemeClr val="tx1"/>
          </a:solidFill>
          <a:latin typeface="+mn-lt"/>
          <a:ea typeface="新細明體" panose="02020500000000000000" pitchFamily="18" charset="-12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kumimoji="1" sz="2000">
          <a:solidFill>
            <a:schemeClr val="tx1"/>
          </a:solidFill>
          <a:latin typeface="+mn-lt"/>
          <a:ea typeface="新細明體" panose="02020500000000000000" pitchFamily="18" charset="-12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新細明體" panose="02020500000000000000" pitchFamily="18" charset="-12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AC8C6391-6A1F-4BF8-B2F2-C0E2AD5B90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CC1DA2C-10A4-40A9-B913-95BA649E6825}" type="slidenum">
              <a:rPr kumimoji="0" lang="en-US" altLang="zh-TW" smtClean="0">
                <a:latin typeface="Garamond" panose="02020404030301010803" pitchFamily="18" charset="0"/>
              </a:rPr>
              <a:pPr/>
              <a:t>1</a:t>
            </a:fld>
            <a:endParaRPr kumimoji="0" lang="en-US" altLang="zh-TW">
              <a:latin typeface="Garamond" panose="02020404030301010803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F0C6DB-4D48-482C-8ADD-AAE94AFF9114}"/>
              </a:ext>
            </a:extLst>
          </p:cNvPr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 eaLnBrk="1" hangingPunct="1">
              <a:defRPr/>
            </a:pPr>
            <a:r>
              <a:rPr kumimoji="0" lang="en-US" altLang="zh-TW" sz="1200">
                <a:latin typeface="+mj-lt"/>
                <a:ea typeface="PMingLiU" pitchFamily="18" charset="-120"/>
              </a:rPr>
              <a:t>EC Websites Development</a:t>
            </a:r>
          </a:p>
        </p:txBody>
      </p:sp>
      <p:sp>
        <p:nvSpPr>
          <p:cNvPr id="4101" name="Slide Number Placeholder 4">
            <a:extLst>
              <a:ext uri="{FF2B5EF4-FFF2-40B4-BE49-F238E27FC236}">
                <a16:creationId xmlns:a16="http://schemas.microsoft.com/office/drawing/2014/main" id="{562FBB67-8C01-4FE9-94AB-4C5971953529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1BF2D57-225A-4FA6-A5F7-9C445440E679}" type="slidenum">
              <a:rPr kumimoji="0" lang="en-US" altLang="zh-TW" sz="1200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kumimoji="0" lang="en-US" altLang="zh-TW" sz="1200">
              <a:latin typeface="Garamond" panose="02020404030301010803" pitchFamily="18" charset="0"/>
            </a:endParaRPr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EF1AA0FA-6486-4CCC-8938-677832AD87C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420938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zh-TW"/>
              <a:t>II. Business Processes, IS and IT</a:t>
            </a: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9078AD85-FD46-4211-94DE-1A8B08992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EC Websites Development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6AB88AC6-1E10-4109-9CFC-DF3C55E75E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A192667-3340-4C6B-8497-536B5AAE791B}" type="slidenum">
              <a:rPr kumimoji="0" lang="en-US" altLang="zh-TW" smtClean="0">
                <a:latin typeface="Garamond" panose="02020404030301010803" pitchFamily="18" charset="0"/>
              </a:rPr>
              <a:pPr/>
              <a:t>10</a:t>
            </a:fld>
            <a:endParaRPr kumimoji="0" lang="en-US" altLang="zh-TW">
              <a:latin typeface="Garamond" panose="02020404030301010803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754A30C-136C-4D9E-8421-9F9278AFF817}"/>
              </a:ext>
            </a:extLst>
          </p:cNvPr>
          <p:cNvSpPr/>
          <p:nvPr/>
        </p:nvSpPr>
        <p:spPr>
          <a:xfrm>
            <a:off x="474663" y="1579563"/>
            <a:ext cx="2327275" cy="11112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400" dirty="0"/>
              <a:t>Telecom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6D49D24-E01C-4DB3-895E-D1BC8ED5C4F5}"/>
              </a:ext>
            </a:extLst>
          </p:cNvPr>
          <p:cNvSpPr/>
          <p:nvPr/>
        </p:nvSpPr>
        <p:spPr>
          <a:xfrm>
            <a:off x="477838" y="3144838"/>
            <a:ext cx="2327275" cy="11112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400" dirty="0"/>
              <a:t>Partner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E3F263-6DF3-4F6A-A552-EAEDD8F5C200}"/>
              </a:ext>
            </a:extLst>
          </p:cNvPr>
          <p:cNvSpPr/>
          <p:nvPr/>
        </p:nvSpPr>
        <p:spPr>
          <a:xfrm>
            <a:off x="477838" y="4551363"/>
            <a:ext cx="2327275" cy="11112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400" dirty="0"/>
              <a:t>Ad Service Partner</a:t>
            </a: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FC5AE842-E203-48BA-88B0-75D708256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2833688"/>
            <a:ext cx="1658938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278AF2D-DEBC-4E99-B793-A9686BB6F168}"/>
              </a:ext>
            </a:extLst>
          </p:cNvPr>
          <p:cNvSpPr/>
          <p:nvPr/>
        </p:nvSpPr>
        <p:spPr>
          <a:xfrm>
            <a:off x="6321425" y="317500"/>
            <a:ext cx="1774825" cy="520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/>
              <a:t>Skype to Skype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51FC43-71D9-445E-9C07-2880BB13E236}"/>
              </a:ext>
            </a:extLst>
          </p:cNvPr>
          <p:cNvSpPr/>
          <p:nvPr/>
        </p:nvSpPr>
        <p:spPr>
          <a:xfrm>
            <a:off x="6321425" y="5402263"/>
            <a:ext cx="1774825" cy="520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/>
              <a:t>Skype Manager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403596-E300-4302-B838-1B0AF9361D58}"/>
              </a:ext>
            </a:extLst>
          </p:cNvPr>
          <p:cNvSpPr/>
          <p:nvPr/>
        </p:nvSpPr>
        <p:spPr>
          <a:xfrm>
            <a:off x="6305550" y="933450"/>
            <a:ext cx="1774825" cy="520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/>
              <a:t>Call-In Service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484252-C655-401C-B593-1A97F4D1497A}"/>
              </a:ext>
            </a:extLst>
          </p:cNvPr>
          <p:cNvSpPr/>
          <p:nvPr/>
        </p:nvSpPr>
        <p:spPr>
          <a:xfrm>
            <a:off x="6321425" y="1587500"/>
            <a:ext cx="1774825" cy="5222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/>
              <a:t>Call-Out service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118C01-5156-47E3-9907-86564EE81282}"/>
              </a:ext>
            </a:extLst>
          </p:cNvPr>
          <p:cNvSpPr/>
          <p:nvPr/>
        </p:nvSpPr>
        <p:spPr>
          <a:xfrm>
            <a:off x="6321425" y="2232025"/>
            <a:ext cx="1774825" cy="520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/>
              <a:t>Phone to Phone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AEA7BC-F1B7-4993-974B-B0013281F2A5}"/>
              </a:ext>
            </a:extLst>
          </p:cNvPr>
          <p:cNvSpPr/>
          <p:nvPr/>
        </p:nvSpPr>
        <p:spPr>
          <a:xfrm>
            <a:off x="6321425" y="6029325"/>
            <a:ext cx="1774825" cy="520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/>
              <a:t>Skype Connect</a:t>
            </a:r>
          </a:p>
        </p:txBody>
      </p:sp>
      <p:pic>
        <p:nvPicPr>
          <p:cNvPr id="8205" name="Picture 13" descr="螢幕快照 2011-04-26 下午5.06.16.png">
            <a:extLst>
              <a:ext uri="{FF2B5EF4-FFF2-40B4-BE49-F238E27FC236}">
                <a16:creationId xmlns:a16="http://schemas.microsoft.com/office/drawing/2014/main" id="{6ECDA0E1-5BCE-4686-BABF-8ABAE149E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46400"/>
            <a:ext cx="263842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39D709F-51EA-4637-A6BA-6EAB2CD29F13}"/>
              </a:ext>
            </a:extLst>
          </p:cNvPr>
          <p:cNvSpPr/>
          <p:nvPr/>
        </p:nvSpPr>
        <p:spPr>
          <a:xfrm>
            <a:off x="6321425" y="3027363"/>
            <a:ext cx="1774825" cy="520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/>
              <a:t>Skype to Skype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53C135-F49C-432A-94D5-20C3740969AA}"/>
              </a:ext>
            </a:extLst>
          </p:cNvPr>
          <p:cNvSpPr/>
          <p:nvPr/>
        </p:nvSpPr>
        <p:spPr>
          <a:xfrm>
            <a:off x="6321425" y="3606800"/>
            <a:ext cx="1774825" cy="520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/>
              <a:t>Call-In Service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B70DE-3F65-4005-B86C-5C0EF953F195}"/>
              </a:ext>
            </a:extLst>
          </p:cNvPr>
          <p:cNvSpPr/>
          <p:nvPr/>
        </p:nvSpPr>
        <p:spPr>
          <a:xfrm>
            <a:off x="6321425" y="4198938"/>
            <a:ext cx="1774825" cy="520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/>
              <a:t>Call-Out service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C2A60C-848D-4DC4-83DE-9EF81E1C4B0D}"/>
              </a:ext>
            </a:extLst>
          </p:cNvPr>
          <p:cNvSpPr/>
          <p:nvPr/>
        </p:nvSpPr>
        <p:spPr>
          <a:xfrm>
            <a:off x="6321425" y="4810125"/>
            <a:ext cx="1774825" cy="520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/>
              <a:t>Phone to Phone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231A48D-BE2F-4B0B-8A32-BCDBA6DA7DF5}"/>
              </a:ext>
            </a:extLst>
          </p:cNvPr>
          <p:cNvCxnSpPr>
            <a:stCxn id="0" idx="3"/>
            <a:endCxn id="7" idx="1"/>
          </p:cNvCxnSpPr>
          <p:nvPr/>
        </p:nvCxnSpPr>
        <p:spPr>
          <a:xfrm>
            <a:off x="2870200" y="2181225"/>
            <a:ext cx="1084263" cy="13287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4C4B640-5F22-44B5-8D16-3BA10D9C460A}"/>
              </a:ext>
            </a:extLst>
          </p:cNvPr>
          <p:cNvCxnSpPr>
            <a:stCxn id="0" idx="3"/>
            <a:endCxn id="7" idx="1"/>
          </p:cNvCxnSpPr>
          <p:nvPr/>
        </p:nvCxnSpPr>
        <p:spPr>
          <a:xfrm flipV="1">
            <a:off x="2873375" y="3616325"/>
            <a:ext cx="1084263" cy="1254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A393AAA-72AE-4D2E-B4D4-1E519097A080}"/>
              </a:ext>
            </a:extLst>
          </p:cNvPr>
          <p:cNvCxnSpPr>
            <a:stCxn id="0" idx="3"/>
            <a:endCxn id="7" idx="1"/>
          </p:cNvCxnSpPr>
          <p:nvPr/>
        </p:nvCxnSpPr>
        <p:spPr>
          <a:xfrm flipV="1">
            <a:off x="2873375" y="3619500"/>
            <a:ext cx="1084263" cy="1531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AA7CF3A-5852-48AD-B8F3-AEA598A1391C}"/>
              </a:ext>
            </a:extLst>
          </p:cNvPr>
          <p:cNvCxnSpPr>
            <a:stCxn id="7" idx="3"/>
            <a:endCxn id="0" idx="1"/>
          </p:cNvCxnSpPr>
          <p:nvPr/>
        </p:nvCxnSpPr>
        <p:spPr>
          <a:xfrm flipV="1">
            <a:off x="5483225" y="620713"/>
            <a:ext cx="773113" cy="299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1A97AAB-040C-4957-9C3F-D06982A197EA}"/>
              </a:ext>
            </a:extLst>
          </p:cNvPr>
          <p:cNvCxnSpPr>
            <a:stCxn id="7" idx="3"/>
            <a:endCxn id="0" idx="1"/>
          </p:cNvCxnSpPr>
          <p:nvPr/>
        </p:nvCxnSpPr>
        <p:spPr>
          <a:xfrm flipV="1">
            <a:off x="5467350" y="1238250"/>
            <a:ext cx="773113" cy="23669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BBFCC88-A50B-47E0-8CF8-24EA3AC95C07}"/>
              </a:ext>
            </a:extLst>
          </p:cNvPr>
          <p:cNvCxnSpPr>
            <a:stCxn id="7" idx="3"/>
            <a:endCxn id="0" idx="1"/>
          </p:cNvCxnSpPr>
          <p:nvPr/>
        </p:nvCxnSpPr>
        <p:spPr>
          <a:xfrm flipV="1">
            <a:off x="5483225" y="1892300"/>
            <a:ext cx="773113" cy="1725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A2542A2-4926-4206-92E6-C8F2943F7A7D}"/>
              </a:ext>
            </a:extLst>
          </p:cNvPr>
          <p:cNvCxnSpPr>
            <a:stCxn id="7" idx="3"/>
            <a:endCxn id="0" idx="1"/>
          </p:cNvCxnSpPr>
          <p:nvPr/>
        </p:nvCxnSpPr>
        <p:spPr>
          <a:xfrm flipV="1">
            <a:off x="5483225" y="2535238"/>
            <a:ext cx="773113" cy="1082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3519286-9CC5-4F54-8F6A-7E95E9ADC651}"/>
              </a:ext>
            </a:extLst>
          </p:cNvPr>
          <p:cNvCxnSpPr>
            <a:stCxn id="7" idx="3"/>
            <a:endCxn id="0" idx="1"/>
          </p:cNvCxnSpPr>
          <p:nvPr/>
        </p:nvCxnSpPr>
        <p:spPr>
          <a:xfrm flipV="1">
            <a:off x="5483225" y="3330575"/>
            <a:ext cx="773113" cy="287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1FFD975-B801-419A-BE22-F81F2A2A14BB}"/>
              </a:ext>
            </a:extLst>
          </p:cNvPr>
          <p:cNvCxnSpPr>
            <a:stCxn id="7" idx="3"/>
            <a:endCxn id="0" idx="1"/>
          </p:cNvCxnSpPr>
          <p:nvPr/>
        </p:nvCxnSpPr>
        <p:spPr>
          <a:xfrm>
            <a:off x="5483225" y="3617913"/>
            <a:ext cx="773113" cy="292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371A545-1AD0-4EEA-B2E0-E7848CC7ED59}"/>
              </a:ext>
            </a:extLst>
          </p:cNvPr>
          <p:cNvCxnSpPr>
            <a:stCxn id="7" idx="3"/>
            <a:endCxn id="0" idx="1"/>
          </p:cNvCxnSpPr>
          <p:nvPr/>
        </p:nvCxnSpPr>
        <p:spPr>
          <a:xfrm>
            <a:off x="5483225" y="3617913"/>
            <a:ext cx="773113" cy="884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C6D75F4-C140-43DD-859D-2C8D87719B6A}"/>
              </a:ext>
            </a:extLst>
          </p:cNvPr>
          <p:cNvCxnSpPr>
            <a:stCxn id="7" idx="3"/>
            <a:endCxn id="0" idx="1"/>
          </p:cNvCxnSpPr>
          <p:nvPr/>
        </p:nvCxnSpPr>
        <p:spPr>
          <a:xfrm>
            <a:off x="5483225" y="3619500"/>
            <a:ext cx="773113" cy="1495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7DDED27-A28A-4982-9962-58185A549287}"/>
              </a:ext>
            </a:extLst>
          </p:cNvPr>
          <p:cNvCxnSpPr>
            <a:stCxn id="7" idx="3"/>
            <a:endCxn id="0" idx="1"/>
          </p:cNvCxnSpPr>
          <p:nvPr/>
        </p:nvCxnSpPr>
        <p:spPr>
          <a:xfrm>
            <a:off x="5483225" y="3617913"/>
            <a:ext cx="773113" cy="2087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A88831C-011E-4FA4-B5AC-AB49EE673338}"/>
              </a:ext>
            </a:extLst>
          </p:cNvPr>
          <p:cNvCxnSpPr>
            <a:stCxn id="7" idx="3"/>
            <a:endCxn id="0" idx="1"/>
          </p:cNvCxnSpPr>
          <p:nvPr/>
        </p:nvCxnSpPr>
        <p:spPr>
          <a:xfrm>
            <a:off x="5483225" y="3619500"/>
            <a:ext cx="773113" cy="2714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2A6E47E2-7B41-47EB-970D-28F5D0B290B0}"/>
              </a:ext>
            </a:extLst>
          </p:cNvPr>
          <p:cNvSpPr/>
          <p:nvPr/>
        </p:nvSpPr>
        <p:spPr>
          <a:xfrm>
            <a:off x="5403850" y="192088"/>
            <a:ext cx="3484563" cy="2641600"/>
          </a:xfrm>
          <a:prstGeom prst="roundRect">
            <a:avLst/>
          </a:prstGeom>
          <a:noFill/>
          <a:ln w="38100" cmpd="sng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0958627-A01A-4DD4-A8E8-1B3436EB96F0}"/>
              </a:ext>
            </a:extLst>
          </p:cNvPr>
          <p:cNvSpPr/>
          <p:nvPr/>
        </p:nvSpPr>
        <p:spPr>
          <a:xfrm>
            <a:off x="5403850" y="2946400"/>
            <a:ext cx="3484563" cy="3697288"/>
          </a:xfrm>
          <a:prstGeom prst="roundRect">
            <a:avLst/>
          </a:prstGeom>
          <a:noFill/>
          <a:ln w="38100" cmpd="sng">
            <a:solidFill>
              <a:srgbClr val="732E9A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40439007-9355-4500-8554-E066B4166257}"/>
              </a:ext>
            </a:extLst>
          </p:cNvPr>
          <p:cNvSpPr/>
          <p:nvPr/>
        </p:nvSpPr>
        <p:spPr>
          <a:xfrm>
            <a:off x="5583238" y="-128588"/>
            <a:ext cx="1341437" cy="3810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/>
              <a:t>Individual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5F72E607-0883-4B53-A04C-A12D4FCBBBCE}"/>
              </a:ext>
            </a:extLst>
          </p:cNvPr>
          <p:cNvSpPr/>
          <p:nvPr/>
        </p:nvSpPr>
        <p:spPr>
          <a:xfrm>
            <a:off x="4424363" y="6208713"/>
            <a:ext cx="1635125" cy="3968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/>
              <a:t>Corporate</a:t>
            </a: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CE7A8B4D-63DE-426F-B81E-6A22E57EF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EC Websites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AA6E68F4-31BA-4AFD-AFD8-489EDED7E1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30F3CEB-9398-4D7F-A2EA-F6FD3180EEB9}" type="slidenum">
              <a:rPr kumimoji="0" lang="en-US" altLang="zh-TW" smtClean="0">
                <a:latin typeface="Garamond" panose="02020404030301010803" pitchFamily="18" charset="0"/>
              </a:rPr>
              <a:pPr/>
              <a:t>11</a:t>
            </a:fld>
            <a:endParaRPr kumimoji="0" lang="en-US" altLang="zh-TW">
              <a:latin typeface="Garamond" panose="02020404030301010803" pitchFamily="18" charset="0"/>
            </a:endParaRPr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8CD4D7C6-94F0-462A-B979-67F7D4D32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300" y="2451100"/>
            <a:ext cx="1404938" cy="1049338"/>
          </a:xfrm>
          <a:prstGeom prst="rect">
            <a:avLst/>
          </a:prstGeom>
          <a:noFill/>
          <a:ln w="10795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>
                <a:solidFill>
                  <a:srgbClr val="000000"/>
                </a:solidFill>
                <a:latin typeface="Calibri" panose="020F0502020204030204" pitchFamily="34" charset="0"/>
              </a:rPr>
              <a:t>Local Telecom A</a:t>
            </a:r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7F393BAE-0D9E-49E1-B966-514E4000F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6475" y="2695575"/>
            <a:ext cx="2222500" cy="1301750"/>
          </a:xfrm>
          <a:prstGeom prst="cloudCallout">
            <a:avLst>
              <a:gd name="adj1" fmla="val -32264"/>
              <a:gd name="adj2" fmla="val 28352"/>
            </a:avLst>
          </a:prstGeom>
          <a:noFill/>
          <a:ln w="1079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dirty="0">
                <a:solidFill>
                  <a:schemeClr val="dk1"/>
                </a:solidFill>
                <a:latin typeface="+mn-lt"/>
                <a:ea typeface="+mn-ea"/>
              </a:rPr>
              <a:t>Internet</a:t>
            </a:r>
            <a:endParaRPr kumimoji="0" lang="en-US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pic>
        <p:nvPicPr>
          <p:cNvPr id="10245" name="Picture 16">
            <a:extLst>
              <a:ext uri="{FF2B5EF4-FFF2-40B4-BE49-F238E27FC236}">
                <a16:creationId xmlns:a16="http://schemas.microsoft.com/office/drawing/2014/main" id="{6F903C8D-DB9A-49C8-94AC-C62C52391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808038"/>
            <a:ext cx="912812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7">
            <a:extLst>
              <a:ext uri="{FF2B5EF4-FFF2-40B4-BE49-F238E27FC236}">
                <a16:creationId xmlns:a16="http://schemas.microsoft.com/office/drawing/2014/main" id="{F6A253E7-CDE0-4DBF-9B0C-600439FECF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712788"/>
            <a:ext cx="912813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內容版面配置區 3" descr="1117.jpg">
            <a:extLst>
              <a:ext uri="{FF2B5EF4-FFF2-40B4-BE49-F238E27FC236}">
                <a16:creationId xmlns:a16="http://schemas.microsoft.com/office/drawing/2014/main" id="{E1B0767E-B1CE-4970-ACF9-D2378A22C07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7" b="11606"/>
          <a:stretch>
            <a:fillRect/>
          </a:stretch>
        </p:blipFill>
        <p:spPr>
          <a:xfrm>
            <a:off x="5768975" y="4376738"/>
            <a:ext cx="1776413" cy="1414462"/>
          </a:xfrm>
        </p:spPr>
      </p:pic>
      <p:pic>
        <p:nvPicPr>
          <p:cNvPr id="10248" name="內容版面配置區 3" descr="1117.jpg">
            <a:extLst>
              <a:ext uri="{FF2B5EF4-FFF2-40B4-BE49-F238E27FC236}">
                <a16:creationId xmlns:a16="http://schemas.microsoft.com/office/drawing/2014/main" id="{B15A7338-F5D4-4443-A570-E7534FE6A53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7" b="11606"/>
          <a:stretch>
            <a:fillRect/>
          </a:stretch>
        </p:blipFill>
        <p:spPr>
          <a:xfrm>
            <a:off x="1228725" y="4376738"/>
            <a:ext cx="1776413" cy="1414462"/>
          </a:xfrm>
        </p:spPr>
      </p:pic>
      <p:pic>
        <p:nvPicPr>
          <p:cNvPr id="10249" name="Picture 26">
            <a:extLst>
              <a:ext uri="{FF2B5EF4-FFF2-40B4-BE49-F238E27FC236}">
                <a16:creationId xmlns:a16="http://schemas.microsoft.com/office/drawing/2014/main" id="{16112E1A-2F0B-4C08-B099-1B93DA24F2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4888"/>
            <a:ext cx="14271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7103573-71D4-4243-8E33-08E879E28E92}"/>
              </a:ext>
            </a:extLst>
          </p:cNvPr>
          <p:cNvSpPr txBox="1"/>
          <p:nvPr/>
        </p:nvSpPr>
        <p:spPr>
          <a:xfrm>
            <a:off x="3765550" y="620713"/>
            <a:ext cx="1662113" cy="40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2000">
                <a:solidFill>
                  <a:srgbClr val="000000"/>
                </a:solidFill>
                <a:latin typeface="Calibri" panose="020F0502020204030204" pitchFamily="34" charset="0"/>
              </a:rPr>
              <a:t>Skype server</a:t>
            </a:r>
          </a:p>
        </p:txBody>
      </p:sp>
      <p:sp>
        <p:nvSpPr>
          <p:cNvPr id="10251" name="TextBox 32">
            <a:extLst>
              <a:ext uri="{FF2B5EF4-FFF2-40B4-BE49-F238E27FC236}">
                <a16:creationId xmlns:a16="http://schemas.microsoft.com/office/drawing/2014/main" id="{AF06B843-59AD-4D8F-B0AF-1C31E096F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1058863"/>
            <a:ext cx="501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10252" name="TextBox 33">
            <a:extLst>
              <a:ext uri="{FF2B5EF4-FFF2-40B4-BE49-F238E27FC236}">
                <a16:creationId xmlns:a16="http://schemas.microsoft.com/office/drawing/2014/main" id="{416E8EC4-A75A-4390-93DA-6E50633FC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5388" y="965200"/>
            <a:ext cx="501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0253" name="TextBox 37">
            <a:extLst>
              <a:ext uri="{FF2B5EF4-FFF2-40B4-BE49-F238E27FC236}">
                <a16:creationId xmlns:a16="http://schemas.microsoft.com/office/drawing/2014/main" id="{DC780A48-E59E-4FDC-8873-367A5AD09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175" y="3997325"/>
            <a:ext cx="85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>
                <a:latin typeface="Calibri" panose="020F0502020204030204" pitchFamily="34" charset="0"/>
              </a:rPr>
              <a:t>PC B</a:t>
            </a:r>
          </a:p>
        </p:txBody>
      </p:sp>
      <p:sp>
        <p:nvSpPr>
          <p:cNvPr id="10254" name="TextBox 38">
            <a:extLst>
              <a:ext uri="{FF2B5EF4-FFF2-40B4-BE49-F238E27FC236}">
                <a16:creationId xmlns:a16="http://schemas.microsoft.com/office/drawing/2014/main" id="{793D787E-19DB-4DF3-87AA-1BC36142F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3997325"/>
            <a:ext cx="887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>
                <a:latin typeface="Calibri" panose="020F0502020204030204" pitchFamily="34" charset="0"/>
              </a:rPr>
              <a:t>PC A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8CC96085-32EA-4E94-BD0B-04522C34FBF1}"/>
              </a:ext>
            </a:extLst>
          </p:cNvPr>
          <p:cNvSpPr/>
          <p:nvPr/>
        </p:nvSpPr>
        <p:spPr>
          <a:xfrm>
            <a:off x="361950" y="665163"/>
            <a:ext cx="2879725" cy="3135312"/>
          </a:xfrm>
          <a:prstGeom prst="roundRect">
            <a:avLst/>
          </a:prstGeom>
          <a:noFill/>
          <a:ln w="38100" cmpd="sng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B7EE918-7B5D-4C83-A4F7-D49344AC5F23}"/>
              </a:ext>
            </a:extLst>
          </p:cNvPr>
          <p:cNvSpPr/>
          <p:nvPr/>
        </p:nvSpPr>
        <p:spPr>
          <a:xfrm>
            <a:off x="5892800" y="665163"/>
            <a:ext cx="2905125" cy="3135312"/>
          </a:xfrm>
          <a:prstGeom prst="roundRect">
            <a:avLst/>
          </a:prstGeom>
          <a:noFill/>
          <a:ln w="38100" cmpd="sng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257" name="Rectangle 43">
            <a:extLst>
              <a:ext uri="{FF2B5EF4-FFF2-40B4-BE49-F238E27FC236}">
                <a16:creationId xmlns:a16="http://schemas.microsoft.com/office/drawing/2014/main" id="{6C68F657-B1A1-4EF5-9870-B27DF6ED4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563" y="2451100"/>
            <a:ext cx="1444625" cy="1193800"/>
          </a:xfrm>
          <a:prstGeom prst="rect">
            <a:avLst/>
          </a:prstGeom>
          <a:noFill/>
          <a:ln w="10795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>
                <a:solidFill>
                  <a:srgbClr val="000000"/>
                </a:solidFill>
                <a:latin typeface="Calibri" panose="020F0502020204030204" pitchFamily="34" charset="0"/>
              </a:rPr>
              <a:t>Local Telecom B</a:t>
            </a:r>
          </a:p>
        </p:txBody>
      </p:sp>
      <p:grpSp>
        <p:nvGrpSpPr>
          <p:cNvPr id="10258" name="Up-Down Arrow 4">
            <a:extLst>
              <a:ext uri="{FF2B5EF4-FFF2-40B4-BE49-F238E27FC236}">
                <a16:creationId xmlns:a16="http://schemas.microsoft.com/office/drawing/2014/main" id="{29781CCA-4ADB-4F27-A7AA-5D1AC5C00C1C}"/>
              </a:ext>
            </a:extLst>
          </p:cNvPr>
          <p:cNvGrpSpPr>
            <a:grpSpLocks/>
          </p:cNvGrpSpPr>
          <p:nvPr/>
        </p:nvGrpSpPr>
        <p:grpSpPr bwMode="auto">
          <a:xfrm>
            <a:off x="866775" y="1909763"/>
            <a:ext cx="757238" cy="774700"/>
            <a:chOff x="614" y="1705"/>
            <a:chExt cx="477" cy="488"/>
          </a:xfrm>
        </p:grpSpPr>
        <p:pic>
          <p:nvPicPr>
            <p:cNvPr id="10272" name="Up-Down Arrow 4">
              <a:extLst>
                <a:ext uri="{FF2B5EF4-FFF2-40B4-BE49-F238E27FC236}">
                  <a16:creationId xmlns:a16="http://schemas.microsoft.com/office/drawing/2014/main" id="{F097289F-8BC1-4D8F-B835-E4E3874BCE3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" y="1705"/>
              <a:ext cx="477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3" name="Text Box 19">
              <a:extLst>
                <a:ext uri="{FF2B5EF4-FFF2-40B4-BE49-F238E27FC236}">
                  <a16:creationId xmlns:a16="http://schemas.microsoft.com/office/drawing/2014/main" id="{B135EAF4-5EBD-4C79-9965-95CDA6D122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222349">
              <a:off x="769" y="1744"/>
              <a:ext cx="169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zh-TW" altLang="en-US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0259" name="Up-Down Arrow 28">
            <a:extLst>
              <a:ext uri="{FF2B5EF4-FFF2-40B4-BE49-F238E27FC236}">
                <a16:creationId xmlns:a16="http://schemas.microsoft.com/office/drawing/2014/main" id="{E92560C3-6D7C-4B70-A439-FD35EEBBC68E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2592388"/>
            <a:ext cx="755650" cy="781050"/>
            <a:chOff x="1905" y="2135"/>
            <a:chExt cx="476" cy="492"/>
          </a:xfrm>
        </p:grpSpPr>
        <p:pic>
          <p:nvPicPr>
            <p:cNvPr id="10270" name="Up-Down Arrow 28">
              <a:extLst>
                <a:ext uri="{FF2B5EF4-FFF2-40B4-BE49-F238E27FC236}">
                  <a16:creationId xmlns:a16="http://schemas.microsoft.com/office/drawing/2014/main" id="{8AC8A579-8262-4585-96AF-93F59308EDA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" y="2135"/>
              <a:ext cx="4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1" name="Text Box 22">
              <a:extLst>
                <a:ext uri="{FF2B5EF4-FFF2-40B4-BE49-F238E27FC236}">
                  <a16:creationId xmlns:a16="http://schemas.microsoft.com/office/drawing/2014/main" id="{2B866B8E-871C-4342-929D-E05FED86E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171304">
              <a:off x="2059" y="2176"/>
              <a:ext cx="168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zh-TW" altLang="en-US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0" name="Up-Down Arrow 29">
            <a:extLst>
              <a:ext uri="{FF2B5EF4-FFF2-40B4-BE49-F238E27FC236}">
                <a16:creationId xmlns:a16="http://schemas.microsoft.com/office/drawing/2014/main" id="{5D9D32BD-D94C-4681-A0AA-E470CA11AC3A}"/>
              </a:ext>
            </a:extLst>
          </p:cNvPr>
          <p:cNvSpPr/>
          <p:nvPr/>
        </p:nvSpPr>
        <p:spPr>
          <a:xfrm>
            <a:off x="4297363" y="2233613"/>
            <a:ext cx="500062" cy="787400"/>
          </a:xfrm>
          <a:prstGeom prst="upDownArrow">
            <a:avLst>
              <a:gd name="adj1" fmla="val 53390"/>
              <a:gd name="adj2" fmla="val 3512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45" name="Up-Down Arrow 44">
            <a:extLst>
              <a:ext uri="{FF2B5EF4-FFF2-40B4-BE49-F238E27FC236}">
                <a16:creationId xmlns:a16="http://schemas.microsoft.com/office/drawing/2014/main" id="{3FC59FF6-44F1-4B76-9EF0-AEAD5227B580}"/>
              </a:ext>
            </a:extLst>
          </p:cNvPr>
          <p:cNvSpPr/>
          <p:nvPr/>
        </p:nvSpPr>
        <p:spPr>
          <a:xfrm rot="19057621">
            <a:off x="5414963" y="3640138"/>
            <a:ext cx="501650" cy="787400"/>
          </a:xfrm>
          <a:prstGeom prst="upDownArrow">
            <a:avLst>
              <a:gd name="adj1" fmla="val 53390"/>
              <a:gd name="adj2" fmla="val 3512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10262" name="Up-Down Arrow 45">
            <a:extLst>
              <a:ext uri="{FF2B5EF4-FFF2-40B4-BE49-F238E27FC236}">
                <a16:creationId xmlns:a16="http://schemas.microsoft.com/office/drawing/2014/main" id="{73B4F019-7CC4-472F-BF85-78852D48528D}"/>
              </a:ext>
            </a:extLst>
          </p:cNvPr>
          <p:cNvGrpSpPr>
            <a:grpSpLocks/>
          </p:cNvGrpSpPr>
          <p:nvPr/>
        </p:nvGrpSpPr>
        <p:grpSpPr bwMode="auto">
          <a:xfrm>
            <a:off x="5322888" y="2592388"/>
            <a:ext cx="781050" cy="768350"/>
            <a:chOff x="3421" y="2135"/>
            <a:chExt cx="492" cy="484"/>
          </a:xfrm>
        </p:grpSpPr>
        <p:pic>
          <p:nvPicPr>
            <p:cNvPr id="10268" name="Up-Down Arrow 45">
              <a:extLst>
                <a:ext uri="{FF2B5EF4-FFF2-40B4-BE49-F238E27FC236}">
                  <a16:creationId xmlns:a16="http://schemas.microsoft.com/office/drawing/2014/main" id="{A14F058C-3BA8-4B01-B086-2D96A3DDE46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" y="2135"/>
              <a:ext cx="492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9" name="Text Box 31">
              <a:extLst>
                <a:ext uri="{FF2B5EF4-FFF2-40B4-BE49-F238E27FC236}">
                  <a16:creationId xmlns:a16="http://schemas.microsoft.com/office/drawing/2014/main" id="{9FF15E3C-3645-4851-9191-6A056E8975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545389">
              <a:off x="3584" y="2173"/>
              <a:ext cx="168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zh-TW" altLang="en-US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7" name="Up-Down Arrow 46">
            <a:extLst>
              <a:ext uri="{FF2B5EF4-FFF2-40B4-BE49-F238E27FC236}">
                <a16:creationId xmlns:a16="http://schemas.microsoft.com/office/drawing/2014/main" id="{A6950D4B-5F64-4649-89E4-FDCB59E64677}"/>
              </a:ext>
            </a:extLst>
          </p:cNvPr>
          <p:cNvSpPr/>
          <p:nvPr/>
        </p:nvSpPr>
        <p:spPr>
          <a:xfrm rot="2583548">
            <a:off x="3057525" y="3749675"/>
            <a:ext cx="501650" cy="787400"/>
          </a:xfrm>
          <a:prstGeom prst="upDownArrow">
            <a:avLst>
              <a:gd name="adj1" fmla="val 53390"/>
              <a:gd name="adj2" fmla="val 3512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10264" name="Up-Down Arrow 47">
            <a:extLst>
              <a:ext uri="{FF2B5EF4-FFF2-40B4-BE49-F238E27FC236}">
                <a16:creationId xmlns:a16="http://schemas.microsoft.com/office/drawing/2014/main" id="{A26E7A68-5F12-4D27-94BA-67B8CC9EB493}"/>
              </a:ext>
            </a:extLst>
          </p:cNvPr>
          <p:cNvGrpSpPr>
            <a:grpSpLocks/>
          </p:cNvGrpSpPr>
          <p:nvPr/>
        </p:nvGrpSpPr>
        <p:grpSpPr bwMode="auto">
          <a:xfrm>
            <a:off x="7499350" y="2171700"/>
            <a:ext cx="774700" cy="774700"/>
            <a:chOff x="4792" y="1870"/>
            <a:chExt cx="488" cy="488"/>
          </a:xfrm>
        </p:grpSpPr>
        <p:pic>
          <p:nvPicPr>
            <p:cNvPr id="10266" name="Up-Down Arrow 47">
              <a:extLst>
                <a:ext uri="{FF2B5EF4-FFF2-40B4-BE49-F238E27FC236}">
                  <a16:creationId xmlns:a16="http://schemas.microsoft.com/office/drawing/2014/main" id="{2198119C-F24F-4A07-950A-008211A33FE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2" y="1870"/>
              <a:ext cx="488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7" name="Text Box 37">
              <a:extLst>
                <a:ext uri="{FF2B5EF4-FFF2-40B4-BE49-F238E27FC236}">
                  <a16:creationId xmlns:a16="http://schemas.microsoft.com/office/drawing/2014/main" id="{D55FA9A7-D3C6-4A1D-A315-1FB4753A3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11922">
              <a:off x="4950" y="1910"/>
              <a:ext cx="169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zh-TW" altLang="en-US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3" name="Sound 2">
            <a:hlinkClick r:id="" action="ppaction://media"/>
            <a:extLst>
              <a:ext uri="{FF2B5EF4-FFF2-40B4-BE49-F238E27FC236}">
                <a16:creationId xmlns:a16="http://schemas.microsoft.com/office/drawing/2014/main" id="{018EA914-B635-48E8-A0B9-C12880031DE9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5032375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75045F56-85FC-4088-A1B9-1C4C95218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EC Websites Development</a:t>
            </a:r>
          </a:p>
        </p:txBody>
      </p:sp>
    </p:spTree>
  </p:cSld>
  <p:clrMapOvr>
    <a:masterClrMapping/>
  </p:clrMapOvr>
  <p:transition spd="slow" advTm="13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A446421A-A585-44D9-98BD-07BD7C3B27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9452AEA-F305-425E-BDB6-01C8BEFBAE9C}" type="slidenum">
              <a:rPr kumimoji="0" lang="en-US" altLang="zh-TW" smtClean="0">
                <a:latin typeface="Garamond" panose="02020404030301010803" pitchFamily="18" charset="0"/>
              </a:rPr>
              <a:pPr/>
              <a:t>12</a:t>
            </a:fld>
            <a:endParaRPr kumimoji="0" lang="en-US" altLang="zh-TW">
              <a:latin typeface="Garamond" panose="02020404030301010803" pitchFamily="18" charset="0"/>
            </a:endParaRPr>
          </a:p>
        </p:txBody>
      </p:sp>
      <p:sp>
        <p:nvSpPr>
          <p:cNvPr id="30" name="Footer Placeholder 2">
            <a:extLst>
              <a:ext uri="{FF2B5EF4-FFF2-40B4-BE49-F238E27FC236}">
                <a16:creationId xmlns:a16="http://schemas.microsoft.com/office/drawing/2014/main" id="{9C2D621E-F577-4745-A0E6-EC0DF2B86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latin typeface="+mj-lt"/>
                <a:ea typeface="PMingLiU" pitchFamily="18" charset="-120"/>
              </a:rPr>
              <a:t>EC Websites Development</a:t>
            </a:r>
          </a:p>
        </p:txBody>
      </p:sp>
      <p:sp>
        <p:nvSpPr>
          <p:cNvPr id="12293" name="Slide Number Placeholder 3">
            <a:extLst>
              <a:ext uri="{FF2B5EF4-FFF2-40B4-BE49-F238E27FC236}">
                <a16:creationId xmlns:a16="http://schemas.microsoft.com/office/drawing/2014/main" id="{593188D8-674E-4391-A57F-776B45F109B8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6420D23-6611-4E1B-B947-03DA5CDFC264}" type="slidenum">
              <a:rPr kumimoji="0" lang="en-US" altLang="zh-TW" sz="1200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kumimoji="0" lang="en-US" altLang="zh-TW" sz="1200">
              <a:latin typeface="Garamond" panose="02020404030301010803" pitchFamily="18" charset="0"/>
            </a:endParaRPr>
          </a:p>
        </p:txBody>
      </p:sp>
      <p:sp>
        <p:nvSpPr>
          <p:cNvPr id="12294" name="AutoShape 2">
            <a:extLst>
              <a:ext uri="{FF2B5EF4-FFF2-40B4-BE49-F238E27FC236}">
                <a16:creationId xmlns:a16="http://schemas.microsoft.com/office/drawing/2014/main" id="{BD77A230-FE8B-4F66-8051-B08CC20183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692150"/>
            <a:ext cx="8686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altLang="zh-TW" sz="1800"/>
          </a:p>
        </p:txBody>
      </p:sp>
      <p:sp>
        <p:nvSpPr>
          <p:cNvPr id="12295" name="Oval 4">
            <a:extLst>
              <a:ext uri="{FF2B5EF4-FFF2-40B4-BE49-F238E27FC236}">
                <a16:creationId xmlns:a16="http://schemas.microsoft.com/office/drawing/2014/main" id="{FA07D19C-37BB-4447-81C2-557D879D7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1149350"/>
            <a:ext cx="5534025" cy="1212850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altLang="zh-TW" sz="1800"/>
          </a:p>
        </p:txBody>
      </p:sp>
      <p:sp>
        <p:nvSpPr>
          <p:cNvPr id="12296" name="Oval 5">
            <a:extLst>
              <a:ext uri="{FF2B5EF4-FFF2-40B4-BE49-F238E27FC236}">
                <a16:creationId xmlns:a16="http://schemas.microsoft.com/office/drawing/2014/main" id="{69AF480E-EC91-4F64-A4B8-B2F6F4D63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800" y="3776663"/>
            <a:ext cx="5864225" cy="1716087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altLang="zh-TW" sz="1800"/>
          </a:p>
        </p:txBody>
      </p:sp>
      <p:sp>
        <p:nvSpPr>
          <p:cNvPr id="12297" name="Rectangle 6">
            <a:extLst>
              <a:ext uri="{FF2B5EF4-FFF2-40B4-BE49-F238E27FC236}">
                <a16:creationId xmlns:a16="http://schemas.microsoft.com/office/drawing/2014/main" id="{66075D86-AD49-4C31-8ED2-B37558DD4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7700" y="4279900"/>
            <a:ext cx="827088" cy="709613"/>
          </a:xfrm>
          <a:prstGeom prst="rect">
            <a:avLst/>
          </a:prstGeom>
          <a:solidFill>
            <a:srgbClr val="CC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altLang="zh-TW" sz="1800"/>
          </a:p>
        </p:txBody>
      </p:sp>
      <p:sp>
        <p:nvSpPr>
          <p:cNvPr id="12298" name="Rectangle 7">
            <a:extLst>
              <a:ext uri="{FF2B5EF4-FFF2-40B4-BE49-F238E27FC236}">
                <a16:creationId xmlns:a16="http://schemas.microsoft.com/office/drawing/2014/main" id="{92904A63-F504-4863-BDBE-B01C589D4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100" y="4279900"/>
            <a:ext cx="827088" cy="709613"/>
          </a:xfrm>
          <a:prstGeom prst="rect">
            <a:avLst/>
          </a:prstGeom>
          <a:solidFill>
            <a:srgbClr val="CC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altLang="zh-TW" sz="1800"/>
          </a:p>
        </p:txBody>
      </p:sp>
      <p:sp>
        <p:nvSpPr>
          <p:cNvPr id="12299" name="Rectangle 8">
            <a:extLst>
              <a:ext uri="{FF2B5EF4-FFF2-40B4-BE49-F238E27FC236}">
                <a16:creationId xmlns:a16="http://schemas.microsoft.com/office/drawing/2014/main" id="{ACE4E194-0C5C-4DE7-8DA1-0DF267A2B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9888" y="4279900"/>
            <a:ext cx="825500" cy="709613"/>
          </a:xfrm>
          <a:prstGeom prst="rect">
            <a:avLst/>
          </a:prstGeom>
          <a:solidFill>
            <a:srgbClr val="CC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altLang="zh-TW" sz="1800"/>
          </a:p>
        </p:txBody>
      </p:sp>
      <p:sp>
        <p:nvSpPr>
          <p:cNvPr id="12300" name="Rectangle 9">
            <a:extLst>
              <a:ext uri="{FF2B5EF4-FFF2-40B4-BE49-F238E27FC236}">
                <a16:creationId xmlns:a16="http://schemas.microsoft.com/office/drawing/2014/main" id="{82170CC6-07EE-478F-A9CF-0BC45BBF0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488" y="4279900"/>
            <a:ext cx="823912" cy="709613"/>
          </a:xfrm>
          <a:prstGeom prst="rect">
            <a:avLst/>
          </a:prstGeom>
          <a:solidFill>
            <a:srgbClr val="CC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altLang="zh-TW" sz="1800"/>
          </a:p>
        </p:txBody>
      </p:sp>
      <p:sp>
        <p:nvSpPr>
          <p:cNvPr id="12301" name="Rectangle 10">
            <a:extLst>
              <a:ext uri="{FF2B5EF4-FFF2-40B4-BE49-F238E27FC236}">
                <a16:creationId xmlns:a16="http://schemas.microsoft.com/office/drawing/2014/main" id="{6BDAC967-906D-411C-8677-0912DFFAC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8" y="4279900"/>
            <a:ext cx="823912" cy="708025"/>
          </a:xfrm>
          <a:prstGeom prst="rect">
            <a:avLst/>
          </a:prstGeom>
          <a:solidFill>
            <a:srgbClr val="CC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altLang="zh-TW" sz="1800"/>
          </a:p>
        </p:txBody>
      </p:sp>
      <p:sp>
        <p:nvSpPr>
          <p:cNvPr id="12302" name="WordArt 11">
            <a:extLst>
              <a:ext uri="{FF2B5EF4-FFF2-40B4-BE49-F238E27FC236}">
                <a16:creationId xmlns:a16="http://schemas.microsoft.com/office/drawing/2014/main" id="{E96A40CB-CFEA-46B1-8E32-BB3F480A10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4483100"/>
            <a:ext cx="496888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TW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DB</a:t>
            </a:r>
            <a:endParaRPr lang="zh-TW" altLang="en-US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303" name="WordArt 12">
            <a:extLst>
              <a:ext uri="{FF2B5EF4-FFF2-40B4-BE49-F238E27FC236}">
                <a16:creationId xmlns:a16="http://schemas.microsoft.com/office/drawing/2014/main" id="{447F22D2-E344-4AA1-92C8-1D45A1BBC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0250" y="4483100"/>
            <a:ext cx="661988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TW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Internet</a:t>
            </a:r>
            <a:endParaRPr lang="zh-TW" altLang="en-US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304" name="WordArt 13">
            <a:extLst>
              <a:ext uri="{FF2B5EF4-FFF2-40B4-BE49-F238E27FC236}">
                <a16:creationId xmlns:a16="http://schemas.microsoft.com/office/drawing/2014/main" id="{01C585BD-A784-44E1-80E7-F9F9A19EAC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56100" y="4508500"/>
            <a:ext cx="381000" cy="24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TW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OS</a:t>
            </a:r>
            <a:endParaRPr lang="zh-TW" altLang="en-US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305" name="WordArt 14">
            <a:extLst>
              <a:ext uri="{FF2B5EF4-FFF2-40B4-BE49-F238E27FC236}">
                <a16:creationId xmlns:a16="http://schemas.microsoft.com/office/drawing/2014/main" id="{DC253570-63C0-4FE6-8CCA-1F99BB0958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51450" y="4483100"/>
            <a:ext cx="661988" cy="201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TW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SW Tech</a:t>
            </a:r>
            <a:endParaRPr lang="zh-TW" altLang="en-US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306" name="WordArt 15">
            <a:extLst>
              <a:ext uri="{FF2B5EF4-FFF2-40B4-BE49-F238E27FC236}">
                <a16:creationId xmlns:a16="http://schemas.microsoft.com/office/drawing/2014/main" id="{793D763D-D5DF-4A91-835E-CE80B02A21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43638" y="4483100"/>
            <a:ext cx="660400" cy="201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TW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HW Tech</a:t>
            </a:r>
            <a:endParaRPr lang="zh-TW" altLang="en-US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307" name="Oval 16">
            <a:extLst>
              <a:ext uri="{FF2B5EF4-FFF2-40B4-BE49-F238E27FC236}">
                <a16:creationId xmlns:a16="http://schemas.microsoft.com/office/drawing/2014/main" id="{F0DDF007-C1CD-4F37-B496-1C739623D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2362200"/>
            <a:ext cx="5534025" cy="1412875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altLang="zh-TW" sz="1800"/>
          </a:p>
        </p:txBody>
      </p:sp>
      <p:sp>
        <p:nvSpPr>
          <p:cNvPr id="12308" name="Oval 17">
            <a:extLst>
              <a:ext uri="{FF2B5EF4-FFF2-40B4-BE49-F238E27FC236}">
                <a16:creationId xmlns:a16="http://schemas.microsoft.com/office/drawing/2014/main" id="{4C210804-2F6B-46D9-8323-C6D87E646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765425"/>
            <a:ext cx="1651000" cy="604838"/>
          </a:xfrm>
          <a:prstGeom prst="ellipse">
            <a:avLst/>
          </a:prstGeom>
          <a:solidFill>
            <a:srgbClr val="CCFF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altLang="zh-TW" sz="1800"/>
          </a:p>
        </p:txBody>
      </p:sp>
      <p:sp>
        <p:nvSpPr>
          <p:cNvPr id="12309" name="Oval 18">
            <a:extLst>
              <a:ext uri="{FF2B5EF4-FFF2-40B4-BE49-F238E27FC236}">
                <a16:creationId xmlns:a16="http://schemas.microsoft.com/office/drawing/2014/main" id="{517D211D-7EE2-4455-A0DE-6A3354837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488" y="2765425"/>
            <a:ext cx="1654175" cy="604838"/>
          </a:xfrm>
          <a:prstGeom prst="ellipse">
            <a:avLst/>
          </a:prstGeom>
          <a:solidFill>
            <a:srgbClr val="CCFF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altLang="zh-TW" sz="1800"/>
          </a:p>
        </p:txBody>
      </p:sp>
      <p:sp>
        <p:nvSpPr>
          <p:cNvPr id="12310" name="Oval 19">
            <a:extLst>
              <a:ext uri="{FF2B5EF4-FFF2-40B4-BE49-F238E27FC236}">
                <a16:creationId xmlns:a16="http://schemas.microsoft.com/office/drawing/2014/main" id="{C95DD303-4D34-498B-9624-D0A9D1744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138" y="2765425"/>
            <a:ext cx="1651000" cy="604838"/>
          </a:xfrm>
          <a:prstGeom prst="ellipse">
            <a:avLst/>
          </a:prstGeom>
          <a:solidFill>
            <a:srgbClr val="FFCC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altLang="zh-TW" sz="1800"/>
          </a:p>
        </p:txBody>
      </p:sp>
      <p:sp>
        <p:nvSpPr>
          <p:cNvPr id="12311" name="WordArt 20">
            <a:extLst>
              <a:ext uri="{FF2B5EF4-FFF2-40B4-BE49-F238E27FC236}">
                <a16:creationId xmlns:a16="http://schemas.microsoft.com/office/drawing/2014/main" id="{6CB9B9B0-3F82-4CBA-87D6-45D0163FEA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76538" y="2967038"/>
            <a:ext cx="825500" cy="201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TW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SCM</a:t>
            </a:r>
            <a:endParaRPr lang="zh-TW" altLang="en-US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2" name="WordArt 21">
            <a:extLst>
              <a:ext uri="{FF2B5EF4-FFF2-40B4-BE49-F238E27FC236}">
                <a16:creationId xmlns:a16="http://schemas.microsoft.com/office/drawing/2014/main" id="{1E435866-588F-420B-991C-4667B72085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95738" y="2852738"/>
            <a:ext cx="106997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TW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Adminstration</a:t>
            </a:r>
            <a:endParaRPr lang="zh-TW" altLang="en-US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3" name="WordArt 22">
            <a:extLst>
              <a:ext uri="{FF2B5EF4-FFF2-40B4-BE49-F238E27FC236}">
                <a16:creationId xmlns:a16="http://schemas.microsoft.com/office/drawing/2014/main" id="{1343F7FC-A2F1-4D59-8D0B-0C51A290D3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51500" y="2924175"/>
            <a:ext cx="766763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TW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CRM</a:t>
            </a:r>
            <a:endParaRPr lang="zh-TW" altLang="en-US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51" name="WordArt 23">
            <a:extLst>
              <a:ext uri="{FF2B5EF4-FFF2-40B4-BE49-F238E27FC236}">
                <a16:creationId xmlns:a16="http://schemas.microsoft.com/office/drawing/2014/main" id="{E72EE2D8-F7D4-41DC-9A9C-613507C547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17900" y="1654175"/>
            <a:ext cx="2562225" cy="2047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ja-JP" altLang="en-US" sz="20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標楷體"/>
                <a:ea typeface="標楷體"/>
              </a:rPr>
              <a:t>公司營運</a:t>
            </a:r>
            <a:r>
              <a:rPr lang="en-US" altLang="ja-JP" sz="20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標楷體"/>
                <a:ea typeface="標楷體"/>
              </a:rPr>
              <a:t>(</a:t>
            </a:r>
            <a:r>
              <a:rPr lang="en-US" sz="20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標楷體"/>
                <a:ea typeface="標楷體"/>
              </a:rPr>
              <a:t>Business Processes)</a:t>
            </a:r>
            <a:endParaRPr lang="th-TH" sz="2000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標楷體"/>
              <a:ea typeface="標楷體"/>
            </a:endParaRPr>
          </a:p>
        </p:txBody>
      </p:sp>
      <p:sp>
        <p:nvSpPr>
          <p:cNvPr id="12315" name="WordArt 24">
            <a:extLst>
              <a:ext uri="{FF2B5EF4-FFF2-40B4-BE49-F238E27FC236}">
                <a16:creationId xmlns:a16="http://schemas.microsoft.com/office/drawing/2014/main" id="{BEAEB07E-0A02-4205-A359-030B93ED0A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48038" y="5013325"/>
            <a:ext cx="2808287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TW" sz="20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Information Technologies</a:t>
            </a:r>
            <a:endParaRPr lang="zh-TW" altLang="en-US" sz="2000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316" name="WordArt 25">
            <a:extLst>
              <a:ext uri="{FF2B5EF4-FFF2-40B4-BE49-F238E27FC236}">
                <a16:creationId xmlns:a16="http://schemas.microsoft.com/office/drawing/2014/main" id="{375E247C-6F92-447D-82F0-9B85F70683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97338" y="3473450"/>
            <a:ext cx="1155700" cy="227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TW" sz="20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Mgt Info. System</a:t>
            </a:r>
            <a:endParaRPr lang="zh-TW" altLang="en-US" sz="2000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7" name="AutoShape 27">
            <a:extLst>
              <a:ext uri="{FF2B5EF4-FFF2-40B4-BE49-F238E27FC236}">
                <a16:creationId xmlns:a16="http://schemas.microsoft.com/office/drawing/2014/main" id="{5D03592B-7C95-4991-A077-F000023D1269}"/>
              </a:ext>
            </a:extLst>
          </p:cNvPr>
          <p:cNvSpPr>
            <a:spLocks/>
          </p:cNvSpPr>
          <p:nvPr/>
        </p:nvSpPr>
        <p:spPr bwMode="auto">
          <a:xfrm>
            <a:off x="7566025" y="1149350"/>
            <a:ext cx="292100" cy="2503488"/>
          </a:xfrm>
          <a:prstGeom prst="rightBrace">
            <a:avLst>
              <a:gd name="adj1" fmla="val 71422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altLang="zh-TW" sz="1800"/>
          </a:p>
        </p:txBody>
      </p:sp>
      <p:sp>
        <p:nvSpPr>
          <p:cNvPr id="12318" name="WordArt 28">
            <a:extLst>
              <a:ext uri="{FF2B5EF4-FFF2-40B4-BE49-F238E27FC236}">
                <a16:creationId xmlns:a16="http://schemas.microsoft.com/office/drawing/2014/main" id="{118BE5D2-6E3D-480F-8E08-146F96BE34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7092156" y="2256632"/>
            <a:ext cx="2447925" cy="32861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altLang="zh-TW" sz="20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Business Management</a:t>
            </a:r>
            <a:endParaRPr lang="zh-TW" altLang="en-US" sz="2000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319" name="AutoShape 29">
            <a:extLst>
              <a:ext uri="{FF2B5EF4-FFF2-40B4-BE49-F238E27FC236}">
                <a16:creationId xmlns:a16="http://schemas.microsoft.com/office/drawing/2014/main" id="{034A1877-5460-4A39-95D7-A96A0A769710}"/>
              </a:ext>
            </a:extLst>
          </p:cNvPr>
          <p:cNvSpPr>
            <a:spLocks/>
          </p:cNvSpPr>
          <p:nvPr/>
        </p:nvSpPr>
        <p:spPr bwMode="auto">
          <a:xfrm flipH="1">
            <a:off x="1408113" y="2651125"/>
            <a:ext cx="293687" cy="2500313"/>
          </a:xfrm>
          <a:prstGeom prst="rightBrace">
            <a:avLst>
              <a:gd name="adj1" fmla="val 7094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altLang="zh-TW" sz="1800"/>
          </a:p>
        </p:txBody>
      </p:sp>
      <p:sp>
        <p:nvSpPr>
          <p:cNvPr id="12320" name="WordArt 30">
            <a:extLst>
              <a:ext uri="{FF2B5EF4-FFF2-40B4-BE49-F238E27FC236}">
                <a16:creationId xmlns:a16="http://schemas.microsoft.com/office/drawing/2014/main" id="{A201C6B6-D499-4870-8D4C-813CCAF61C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345281" y="3804444"/>
            <a:ext cx="2663825" cy="328613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altLang="zh-TW" sz="20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Information Management</a:t>
            </a:r>
            <a:endParaRPr lang="zh-TW" altLang="en-US" sz="2000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>
            <a:extLst>
              <a:ext uri="{FF2B5EF4-FFF2-40B4-BE49-F238E27FC236}">
                <a16:creationId xmlns:a16="http://schemas.microsoft.com/office/drawing/2014/main" id="{0CB5E736-A2A8-4892-84E7-5A84BDCF8E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33D84DD-02F7-41EB-B091-6E542E45BEE2}" type="slidenum">
              <a:rPr kumimoji="0" lang="en-US" altLang="zh-TW" smtClean="0">
                <a:latin typeface="Garamond" panose="02020404030301010803" pitchFamily="18" charset="0"/>
              </a:rPr>
              <a:pPr/>
              <a:t>13</a:t>
            </a:fld>
            <a:endParaRPr kumimoji="0" lang="en-US" altLang="zh-TW">
              <a:latin typeface="Garamond" panose="02020404030301010803" pitchFamily="18" charset="0"/>
            </a:endParaRP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CF5AB14A-240B-4422-A70D-C0D3D9946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60350"/>
            <a:ext cx="6480175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58D3B9B5-DF5E-4D09-A122-6A1FCBAC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EC Websites Development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4BB56F45-8013-4302-9F6B-FC350C0C9C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E5B0582-3488-44A6-93E0-8C3A4B1B7325}" type="slidenum">
              <a:rPr kumimoji="0" lang="en-US" altLang="zh-TW" smtClean="0">
                <a:latin typeface="Garamond" panose="02020404030301010803" pitchFamily="18" charset="0"/>
              </a:rPr>
              <a:pPr/>
              <a:t>14</a:t>
            </a:fld>
            <a:endParaRPr kumimoji="0" lang="en-US" altLang="zh-TW">
              <a:latin typeface="Garamond" panose="02020404030301010803" pitchFamily="18" charset="0"/>
            </a:endParaRPr>
          </a:p>
        </p:txBody>
      </p:sp>
      <p:pic>
        <p:nvPicPr>
          <p:cNvPr id="14339" name="Picture 2" descr="acersc">
            <a:extLst>
              <a:ext uri="{FF2B5EF4-FFF2-40B4-BE49-F238E27FC236}">
                <a16:creationId xmlns:a16="http://schemas.microsoft.com/office/drawing/2014/main" id="{AFE0D8C6-BF26-4375-896F-C26F7D4DEC7D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765175"/>
            <a:ext cx="3871913" cy="5084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Text Box 3">
            <a:extLst>
              <a:ext uri="{FF2B5EF4-FFF2-40B4-BE49-F238E27FC236}">
                <a16:creationId xmlns:a16="http://schemas.microsoft.com/office/drawing/2014/main" id="{E759B077-5C83-42FD-BB71-F95BB7702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149725"/>
            <a:ext cx="3887788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Business processes, in general, cannot be defined solely by looking at your own enterprise.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/>
              <a:t>Define the business processes from the products/services supply chain view.</a:t>
            </a:r>
          </a:p>
        </p:txBody>
      </p:sp>
      <p:grpSp>
        <p:nvGrpSpPr>
          <p:cNvPr id="14341" name="Group 10">
            <a:extLst>
              <a:ext uri="{FF2B5EF4-FFF2-40B4-BE49-F238E27FC236}">
                <a16:creationId xmlns:a16="http://schemas.microsoft.com/office/drawing/2014/main" id="{0E17A5AC-98E5-49F3-961B-08E9766B5E5A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981075"/>
            <a:ext cx="2735262" cy="2609850"/>
            <a:chOff x="703" y="618"/>
            <a:chExt cx="1723" cy="1644"/>
          </a:xfrm>
        </p:grpSpPr>
        <p:pic>
          <p:nvPicPr>
            <p:cNvPr id="14344" name="Picture 4">
              <a:extLst>
                <a:ext uri="{FF2B5EF4-FFF2-40B4-BE49-F238E27FC236}">
                  <a16:creationId xmlns:a16="http://schemas.microsoft.com/office/drawing/2014/main" id="{940BB7E8-A396-4B67-A942-938001F3F9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709"/>
              <a:ext cx="1723" cy="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Rectangle 7">
              <a:extLst>
                <a:ext uri="{FF2B5EF4-FFF2-40B4-BE49-F238E27FC236}">
                  <a16:creationId xmlns:a16="http://schemas.microsoft.com/office/drawing/2014/main" id="{2263594C-3902-4498-A958-8F458C8B2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618"/>
              <a:ext cx="1180" cy="58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4342" name="Rectangle 8">
            <a:extLst>
              <a:ext uri="{FF2B5EF4-FFF2-40B4-BE49-F238E27FC236}">
                <a16:creationId xmlns:a16="http://schemas.microsoft.com/office/drawing/2014/main" id="{90D1D107-A6D6-4847-8EEB-7E9211599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2781300"/>
            <a:ext cx="935038" cy="1368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cxnSp>
        <p:nvCxnSpPr>
          <p:cNvPr id="14343" name="AutoShape 12">
            <a:extLst>
              <a:ext uri="{FF2B5EF4-FFF2-40B4-BE49-F238E27FC236}">
                <a16:creationId xmlns:a16="http://schemas.microsoft.com/office/drawing/2014/main" id="{799A6A24-C4AA-44CB-85D0-8772574D48D5}"/>
              </a:ext>
            </a:extLst>
          </p:cNvPr>
          <p:cNvCxnSpPr>
            <a:cxnSpLocks noChangeShapeType="1"/>
            <a:stCxn id="14342" idx="0"/>
            <a:endCxn id="14345" idx="3"/>
          </p:cNvCxnSpPr>
          <p:nvPr/>
        </p:nvCxnSpPr>
        <p:spPr bwMode="auto">
          <a:xfrm rot="5400000" flipH="1">
            <a:off x="5076826" y="-134938"/>
            <a:ext cx="1331912" cy="45005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0E14C29A-FC17-464D-9900-6F24D9D79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EC Websites Development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>
            <a:extLst>
              <a:ext uri="{FF2B5EF4-FFF2-40B4-BE49-F238E27FC236}">
                <a16:creationId xmlns:a16="http://schemas.microsoft.com/office/drawing/2014/main" id="{6A109086-37F3-4ED9-8CFA-8EDCA2053C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1AAAF69-6331-4E5A-AEB1-FD42D29A9ECD}" type="slidenum">
              <a:rPr kumimoji="0" lang="en-US" altLang="zh-TW" smtClean="0">
                <a:latin typeface="Garamond" panose="02020404030301010803" pitchFamily="18" charset="0"/>
              </a:rPr>
              <a:pPr/>
              <a:t>15</a:t>
            </a:fld>
            <a:endParaRPr kumimoji="0" lang="en-US" altLang="zh-TW">
              <a:latin typeface="Garamond" panose="02020404030301010803" pitchFamily="18" charset="0"/>
            </a:endParaRPr>
          </a:p>
        </p:txBody>
      </p:sp>
      <p:pic>
        <p:nvPicPr>
          <p:cNvPr id="15363" name="Picture 2" descr="activity-05-chain">
            <a:extLst>
              <a:ext uri="{FF2B5EF4-FFF2-40B4-BE49-F238E27FC236}">
                <a16:creationId xmlns:a16="http://schemas.microsoft.com/office/drawing/2014/main" id="{8DED3ABA-9168-49D8-8D10-B3C820690F4D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2133600"/>
            <a:ext cx="4679950" cy="3824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31E74C0D-5209-4648-BF05-6CBAC140C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2513"/>
            <a:ext cx="2735262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>
            <a:extLst>
              <a:ext uri="{FF2B5EF4-FFF2-40B4-BE49-F238E27FC236}">
                <a16:creationId xmlns:a16="http://schemas.microsoft.com/office/drawing/2014/main" id="{3C8C0315-6E59-44DA-BB9B-1AA02957D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325" y="908050"/>
            <a:ext cx="1873250" cy="9350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E85E6133-FE25-40B2-91F5-DFEF1A57B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3860800"/>
            <a:ext cx="2449512" cy="86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cxnSp>
        <p:nvCxnSpPr>
          <p:cNvPr id="15367" name="AutoShape 7">
            <a:extLst>
              <a:ext uri="{FF2B5EF4-FFF2-40B4-BE49-F238E27FC236}">
                <a16:creationId xmlns:a16="http://schemas.microsoft.com/office/drawing/2014/main" id="{E5EDF685-FAAC-4A0C-8A91-0F122EA09E74}"/>
              </a:ext>
            </a:extLst>
          </p:cNvPr>
          <p:cNvCxnSpPr>
            <a:cxnSpLocks noChangeShapeType="1"/>
            <a:stCxn id="15365" idx="3"/>
            <a:endCxn id="15366" idx="0"/>
          </p:cNvCxnSpPr>
          <p:nvPr/>
        </p:nvCxnSpPr>
        <p:spPr bwMode="auto">
          <a:xfrm>
            <a:off x="3203575" y="1376363"/>
            <a:ext cx="3386138" cy="24844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9208" name="Text Box 8">
            <a:extLst>
              <a:ext uri="{FF2B5EF4-FFF2-40B4-BE49-F238E27FC236}">
                <a16:creationId xmlns:a16="http://schemas.microsoft.com/office/drawing/2014/main" id="{BA4F9D9A-5407-4045-B95A-C653427D3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149725"/>
            <a:ext cx="2952750" cy="9255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FF0000"/>
                </a:solidFill>
              </a:rPr>
              <a:t>Will come back to this “Services” concept in the “Advanced Topics”.</a:t>
            </a: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25DEF751-9CE7-48FF-854B-1A9B63211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EC Websites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>
            <a:extLst>
              <a:ext uri="{FF2B5EF4-FFF2-40B4-BE49-F238E27FC236}">
                <a16:creationId xmlns:a16="http://schemas.microsoft.com/office/drawing/2014/main" id="{5195E467-707E-454E-B06A-559207D5F0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Processes, IS and IT</a:t>
            </a:r>
            <a:endParaRPr lang="zh-TW" altLang="en-US"/>
          </a:p>
        </p:txBody>
      </p:sp>
      <p:sp>
        <p:nvSpPr>
          <p:cNvPr id="16387" name="內容版面配置區 2">
            <a:extLst>
              <a:ext uri="{FF2B5EF4-FFF2-40B4-BE49-F238E27FC236}">
                <a16:creationId xmlns:a16="http://schemas.microsoft.com/office/drawing/2014/main" id="{A9D53E9C-61D1-4E55-970B-F855D04803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To understand the business operations of an organization, one needs to analyze from three different level of perspectives.</a:t>
            </a:r>
          </a:p>
          <a:p>
            <a:pPr lvl="1"/>
            <a:r>
              <a:rPr lang="en-US" altLang="zh-TW"/>
              <a:t>Organizational level.</a:t>
            </a:r>
          </a:p>
          <a:p>
            <a:pPr lvl="1"/>
            <a:r>
              <a:rPr lang="en-US" altLang="zh-TW"/>
              <a:t>Supply chain (resp. network) level.</a:t>
            </a:r>
          </a:p>
          <a:p>
            <a:pPr lvl="1"/>
            <a:r>
              <a:rPr lang="en-US" altLang="zh-TW"/>
              <a:t>Industrial network (resp. ecosystem) level.</a:t>
            </a:r>
          </a:p>
          <a:p>
            <a:r>
              <a:rPr lang="en-US" altLang="zh-TW"/>
              <a:t>Different levels have different constraints on an organization.</a:t>
            </a:r>
          </a:p>
          <a:p>
            <a:r>
              <a:rPr lang="en-US" altLang="zh-TW"/>
              <a:t>Ultimately, holistic view is the goal.</a:t>
            </a:r>
          </a:p>
          <a:p>
            <a:endParaRPr lang="zh-TW" altLang="en-US"/>
          </a:p>
        </p:txBody>
      </p:sp>
      <p:sp>
        <p:nvSpPr>
          <p:cNvPr id="16389" name="頁尾版面配置區 4">
            <a:extLst>
              <a:ext uri="{FF2B5EF4-FFF2-40B4-BE49-F238E27FC236}">
                <a16:creationId xmlns:a16="http://schemas.microsoft.com/office/drawing/2014/main" id="{6ADA8E17-1DEC-4AAD-AAAA-FF388137D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>
                <a:latin typeface="Garamond" panose="02020404030301010803" pitchFamily="18" charset="0"/>
              </a:rPr>
              <a:t>EC Websites Development</a:t>
            </a:r>
          </a:p>
        </p:txBody>
      </p:sp>
      <p:sp>
        <p:nvSpPr>
          <p:cNvPr id="16390" name="投影片編號版面配置區 5">
            <a:extLst>
              <a:ext uri="{FF2B5EF4-FFF2-40B4-BE49-F238E27FC236}">
                <a16:creationId xmlns:a16="http://schemas.microsoft.com/office/drawing/2014/main" id="{01AC1B7B-5593-4C5B-BF38-C54F9653D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97478AF-F7CF-47C1-9CD7-61895762E77B}" type="slidenum">
              <a:rPr kumimoji="0" lang="en-US" altLang="zh-TW" smtClean="0">
                <a:latin typeface="Garamond" panose="02020404030301010803" pitchFamily="18" charset="0"/>
              </a:rPr>
              <a:pPr/>
              <a:t>16</a:t>
            </a:fld>
            <a:endParaRPr kumimoji="0" lang="en-US" altLang="zh-TW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>
            <a:extLst>
              <a:ext uri="{FF2B5EF4-FFF2-40B4-BE49-F238E27FC236}">
                <a16:creationId xmlns:a16="http://schemas.microsoft.com/office/drawing/2014/main" id="{69DC1EBD-234F-4CA9-A613-82421F2008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Business Management</a:t>
            </a:r>
            <a:endParaRPr lang="zh-TW" altLang="en-US"/>
          </a:p>
        </p:txBody>
      </p:sp>
      <p:sp>
        <p:nvSpPr>
          <p:cNvPr id="17411" name="內容版面配置區 2">
            <a:extLst>
              <a:ext uri="{FF2B5EF4-FFF2-40B4-BE49-F238E27FC236}">
                <a16:creationId xmlns:a16="http://schemas.microsoft.com/office/drawing/2014/main" id="{E03868FB-FF0E-4844-AB0B-8492DDC41B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Business management is referred to </a:t>
            </a:r>
            <a:r>
              <a:rPr lang="en-US" altLang="zh-TW" i="1" dirty="0">
                <a:solidFill>
                  <a:srgbClr val="FF0000"/>
                </a:solidFill>
              </a:rPr>
              <a:t>the methods and practices of the usage of the resources within an organization </a:t>
            </a:r>
            <a:r>
              <a:rPr lang="en-US" altLang="zh-TW" dirty="0"/>
              <a:t>to accomplish the goals of the organization.</a:t>
            </a:r>
          </a:p>
          <a:p>
            <a:r>
              <a:rPr lang="en-US" altLang="zh-TW" dirty="0"/>
              <a:t>Business management is also referred to </a:t>
            </a:r>
            <a:r>
              <a:rPr lang="en-US" altLang="zh-TW" i="1" dirty="0">
                <a:solidFill>
                  <a:srgbClr val="FF0000"/>
                </a:solidFill>
              </a:rPr>
              <a:t>the methods and practices of the acquisition of the resources to an organization</a:t>
            </a:r>
            <a:r>
              <a:rPr lang="en-US" altLang="zh-TW" dirty="0"/>
              <a:t> to accomplish the goals of the organization. </a:t>
            </a:r>
            <a:endParaRPr lang="zh-TW" altLang="en-US" dirty="0"/>
          </a:p>
        </p:txBody>
      </p:sp>
      <p:sp>
        <p:nvSpPr>
          <p:cNvPr id="17413" name="頁尾版面配置區 4">
            <a:extLst>
              <a:ext uri="{FF2B5EF4-FFF2-40B4-BE49-F238E27FC236}">
                <a16:creationId xmlns:a16="http://schemas.microsoft.com/office/drawing/2014/main" id="{B98837C0-C227-4AC2-BF19-86A40FF2E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>
                <a:latin typeface="Garamond" panose="02020404030301010803" pitchFamily="18" charset="0"/>
              </a:rPr>
              <a:t>EC Websites Development</a:t>
            </a:r>
          </a:p>
        </p:txBody>
      </p:sp>
      <p:sp>
        <p:nvSpPr>
          <p:cNvPr id="17414" name="投影片編號版面配置區 5">
            <a:extLst>
              <a:ext uri="{FF2B5EF4-FFF2-40B4-BE49-F238E27FC236}">
                <a16:creationId xmlns:a16="http://schemas.microsoft.com/office/drawing/2014/main" id="{602386A3-6CFE-4412-9875-2F2ECFA1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33D9A08-44EF-4A6D-95BE-DBBF4B766AC3}" type="slidenum">
              <a:rPr kumimoji="0" lang="en-US" altLang="zh-TW" smtClean="0">
                <a:latin typeface="Garamond" panose="02020404030301010803" pitchFamily="18" charset="0"/>
              </a:rPr>
              <a:pPr/>
              <a:t>17</a:t>
            </a:fld>
            <a:endParaRPr kumimoji="0" lang="en-US" altLang="zh-TW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>
            <a:extLst>
              <a:ext uri="{FF2B5EF4-FFF2-40B4-BE49-F238E27FC236}">
                <a16:creationId xmlns:a16="http://schemas.microsoft.com/office/drawing/2014/main" id="{85FA74E2-11A3-4F31-A6A4-C763EC7963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Business Management</a:t>
            </a:r>
            <a:endParaRPr lang="zh-TW" altLang="en-US"/>
          </a:p>
        </p:txBody>
      </p:sp>
      <p:sp>
        <p:nvSpPr>
          <p:cNvPr id="18435" name="內容版面配置區 2">
            <a:extLst>
              <a:ext uri="{FF2B5EF4-FFF2-40B4-BE49-F238E27FC236}">
                <a16:creationId xmlns:a16="http://schemas.microsoft.com/office/drawing/2014/main" id="{2584BC93-B4AE-4508-9C8C-1EBF1B369E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(Accessible) Resources</a:t>
            </a:r>
          </a:p>
          <a:p>
            <a:pPr lvl="1"/>
            <a:r>
              <a:rPr lang="en-US" altLang="zh-TW"/>
              <a:t>Human</a:t>
            </a:r>
          </a:p>
          <a:p>
            <a:pPr lvl="1"/>
            <a:r>
              <a:rPr lang="en-US" altLang="zh-TW"/>
              <a:t>Finance</a:t>
            </a:r>
          </a:p>
          <a:p>
            <a:pPr lvl="1"/>
            <a:r>
              <a:rPr lang="en-US" altLang="zh-TW"/>
              <a:t>Technologies</a:t>
            </a:r>
          </a:p>
          <a:p>
            <a:pPr lvl="2"/>
            <a:r>
              <a:rPr lang="en-US" altLang="zh-TW"/>
              <a:t>Information technologies</a:t>
            </a:r>
          </a:p>
          <a:p>
            <a:pPr lvl="2"/>
            <a:r>
              <a:rPr lang="en-US" altLang="zh-TW"/>
              <a:t>High tech</a:t>
            </a:r>
          </a:p>
          <a:p>
            <a:pPr lvl="1"/>
            <a:r>
              <a:rPr lang="en-US" altLang="zh-TW"/>
              <a:t>Connections</a:t>
            </a:r>
          </a:p>
          <a:p>
            <a:pPr lvl="2"/>
            <a:r>
              <a:rPr lang="en-US" altLang="zh-TW"/>
              <a:t>Investor relations</a:t>
            </a:r>
          </a:p>
          <a:p>
            <a:pPr lvl="2"/>
            <a:r>
              <a:rPr lang="en-US" altLang="zh-TW"/>
              <a:t>Customer relations</a:t>
            </a:r>
          </a:p>
          <a:p>
            <a:pPr lvl="1"/>
            <a:r>
              <a:rPr lang="en-US" altLang="zh-TW"/>
              <a:t>Products and services</a:t>
            </a:r>
          </a:p>
        </p:txBody>
      </p:sp>
      <p:sp>
        <p:nvSpPr>
          <p:cNvPr id="18437" name="頁尾版面配置區 4">
            <a:extLst>
              <a:ext uri="{FF2B5EF4-FFF2-40B4-BE49-F238E27FC236}">
                <a16:creationId xmlns:a16="http://schemas.microsoft.com/office/drawing/2014/main" id="{EBB7768A-486B-47FA-86D6-B70CF1AEB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>
                <a:latin typeface="Garamond" panose="02020404030301010803" pitchFamily="18" charset="0"/>
              </a:rPr>
              <a:t>EC Websites Development</a:t>
            </a:r>
          </a:p>
        </p:txBody>
      </p:sp>
      <p:sp>
        <p:nvSpPr>
          <p:cNvPr id="18438" name="投影片編號版面配置區 5">
            <a:extLst>
              <a:ext uri="{FF2B5EF4-FFF2-40B4-BE49-F238E27FC236}">
                <a16:creationId xmlns:a16="http://schemas.microsoft.com/office/drawing/2014/main" id="{DDC9A6FB-2512-43CD-A7CF-C1938973C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FDB1506-20C3-4D77-830B-6EE83092E211}" type="slidenum">
              <a:rPr kumimoji="0" lang="en-US" altLang="zh-TW" smtClean="0">
                <a:latin typeface="Garamond" panose="02020404030301010803" pitchFamily="18" charset="0"/>
              </a:rPr>
              <a:pPr/>
              <a:t>18</a:t>
            </a:fld>
            <a:endParaRPr kumimoji="0" lang="en-US" altLang="zh-TW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>
            <a:extLst>
              <a:ext uri="{FF2B5EF4-FFF2-40B4-BE49-F238E27FC236}">
                <a16:creationId xmlns:a16="http://schemas.microsoft.com/office/drawing/2014/main" id="{68BF7FBA-044B-47E9-AB0B-419404DE7C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Information Management</a:t>
            </a:r>
            <a:endParaRPr lang="zh-TW" altLang="en-US"/>
          </a:p>
        </p:txBody>
      </p:sp>
      <p:sp>
        <p:nvSpPr>
          <p:cNvPr id="19459" name="內容版面配置區 2">
            <a:extLst>
              <a:ext uri="{FF2B5EF4-FFF2-40B4-BE49-F238E27FC236}">
                <a16:creationId xmlns:a16="http://schemas.microsoft.com/office/drawing/2014/main" id="{49BD62AD-9E25-4BF1-A17E-BE8245C54D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Information management is referred to </a:t>
            </a:r>
            <a:r>
              <a:rPr lang="en-US" altLang="zh-TW" i="1" dirty="0">
                <a:solidFill>
                  <a:srgbClr val="FF0000"/>
                </a:solidFill>
              </a:rPr>
              <a:t>the methods and practices of the usage of the information technologies within an organization </a:t>
            </a:r>
            <a:r>
              <a:rPr lang="en-US" altLang="zh-TW" dirty="0"/>
              <a:t>to accomplish the goals of the organization.</a:t>
            </a:r>
          </a:p>
          <a:p>
            <a:r>
              <a:rPr lang="en-US" altLang="zh-TW" dirty="0"/>
              <a:t>Information management is also referred to </a:t>
            </a:r>
            <a:r>
              <a:rPr lang="en-US" altLang="zh-TW" i="1" dirty="0">
                <a:solidFill>
                  <a:srgbClr val="FF0000"/>
                </a:solidFill>
              </a:rPr>
              <a:t>the methods and practices of the acquisition and the development of the information technologies to an organization</a:t>
            </a:r>
            <a:r>
              <a:rPr lang="en-US" altLang="zh-TW" dirty="0"/>
              <a:t> to accomplish the goals of the organization. </a:t>
            </a:r>
            <a:endParaRPr lang="zh-TW" altLang="en-US" dirty="0"/>
          </a:p>
        </p:txBody>
      </p:sp>
      <p:sp>
        <p:nvSpPr>
          <p:cNvPr id="19461" name="頁尾版面配置區 4">
            <a:extLst>
              <a:ext uri="{FF2B5EF4-FFF2-40B4-BE49-F238E27FC236}">
                <a16:creationId xmlns:a16="http://schemas.microsoft.com/office/drawing/2014/main" id="{C2682EB6-05FC-463D-8869-57ED001E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>
                <a:latin typeface="Garamond" panose="02020404030301010803" pitchFamily="18" charset="0"/>
              </a:rPr>
              <a:t>EC Websites Development</a:t>
            </a:r>
          </a:p>
        </p:txBody>
      </p:sp>
      <p:sp>
        <p:nvSpPr>
          <p:cNvPr id="19462" name="投影片編號版面配置區 5">
            <a:extLst>
              <a:ext uri="{FF2B5EF4-FFF2-40B4-BE49-F238E27FC236}">
                <a16:creationId xmlns:a16="http://schemas.microsoft.com/office/drawing/2014/main" id="{C17FE7A6-4CFF-4A70-ADE0-2B9CE5951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2CF7B28-012A-4102-98B4-93E533417C67}" type="slidenum">
              <a:rPr kumimoji="0" lang="en-US" altLang="zh-TW" smtClean="0">
                <a:latin typeface="Garamond" panose="02020404030301010803" pitchFamily="18" charset="0"/>
              </a:rPr>
              <a:pPr/>
              <a:t>19</a:t>
            </a:fld>
            <a:endParaRPr kumimoji="0" lang="en-US" altLang="zh-TW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ED99A758-A54E-461D-AB73-BE6D2B59EA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8067941-A512-481B-A58E-7DCF53F8AA3C}" type="slidenum">
              <a:rPr kumimoji="0" lang="en-US" altLang="zh-TW" smtClean="0">
                <a:latin typeface="Garamond" panose="02020404030301010803" pitchFamily="18" charset="0"/>
              </a:rPr>
              <a:pPr/>
              <a:t>2</a:t>
            </a:fld>
            <a:endParaRPr kumimoji="0" lang="en-US" altLang="zh-TW">
              <a:latin typeface="Garamond" panose="02020404030301010803" pitchFamily="18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AFD20F8F-E4A0-4F1D-8848-73881AC83E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Processes, IS and IT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ADD30841-6140-490F-8698-6BDEE24D9B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100" dirty="0"/>
              <a:t>Enterprise makes money out of provision of services or selling products to their customers.</a:t>
            </a:r>
          </a:p>
          <a:p>
            <a:pPr>
              <a:lnSpc>
                <a:spcPct val="90000"/>
              </a:lnSpc>
            </a:pPr>
            <a:endParaRPr lang="en-US" altLang="zh-TW" sz="2100" dirty="0"/>
          </a:p>
          <a:p>
            <a:pPr>
              <a:lnSpc>
                <a:spcPct val="90000"/>
              </a:lnSpc>
            </a:pPr>
            <a:r>
              <a:rPr lang="en-US" altLang="zh-TW" sz="2100" dirty="0"/>
              <a:t>Business model (see the next slide)</a:t>
            </a:r>
          </a:p>
          <a:p>
            <a:pPr lvl="1">
              <a:lnSpc>
                <a:spcPct val="90000"/>
              </a:lnSpc>
            </a:pPr>
            <a:r>
              <a:rPr lang="en-US" altLang="zh-TW" sz="2000" dirty="0"/>
              <a:t>Overall picture describing the relationship amongst the enterprise, its customers and suppliers.</a:t>
            </a:r>
          </a:p>
          <a:p>
            <a:pPr lvl="1">
              <a:lnSpc>
                <a:spcPct val="90000"/>
              </a:lnSpc>
            </a:pPr>
            <a:r>
              <a:rPr lang="en-US" altLang="zh-TW" sz="2000" dirty="0"/>
              <a:t>Services or products are provided to the customers.</a:t>
            </a:r>
          </a:p>
          <a:p>
            <a:pPr lvl="1">
              <a:lnSpc>
                <a:spcPct val="90000"/>
              </a:lnSpc>
            </a:pPr>
            <a:r>
              <a:rPr lang="en-US" altLang="zh-TW" sz="2000" dirty="0"/>
              <a:t>Services or products that are needed from the suppliers.</a:t>
            </a:r>
          </a:p>
          <a:p>
            <a:pPr lvl="1">
              <a:lnSpc>
                <a:spcPct val="90000"/>
              </a:lnSpc>
            </a:pPr>
            <a:r>
              <a:rPr lang="en-US" altLang="zh-TW" sz="2000" dirty="0"/>
              <a:t>Product flows and Cash flows amongst the customers, enterprise and the suppliers.</a:t>
            </a:r>
          </a:p>
          <a:p>
            <a:pPr>
              <a:lnSpc>
                <a:spcPct val="90000"/>
              </a:lnSpc>
            </a:pPr>
            <a:endParaRPr lang="en-US" altLang="zh-TW" sz="2100" dirty="0"/>
          </a:p>
          <a:p>
            <a:pPr>
              <a:lnSpc>
                <a:spcPct val="90000"/>
              </a:lnSpc>
            </a:pPr>
            <a:r>
              <a:rPr lang="en-US" altLang="zh-TW" sz="2100" dirty="0"/>
              <a:t>Business processes (i.e. operations) are the activities (can also called tasks) that support the provision of the services or products to the customers.</a:t>
            </a: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DEDC6ED0-15C9-4421-BCCA-7AAFD7124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EC Websites Development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>
            <a:extLst>
              <a:ext uri="{FF2B5EF4-FFF2-40B4-BE49-F238E27FC236}">
                <a16:creationId xmlns:a16="http://schemas.microsoft.com/office/drawing/2014/main" id="{B0692993-6E10-4734-95C5-61DE3537F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Technology Management</a:t>
            </a:r>
            <a:endParaRPr lang="zh-TW" altLang="en-US"/>
          </a:p>
        </p:txBody>
      </p:sp>
      <p:sp>
        <p:nvSpPr>
          <p:cNvPr id="20483" name="內容版面配置區 2">
            <a:extLst>
              <a:ext uri="{FF2B5EF4-FFF2-40B4-BE49-F238E27FC236}">
                <a16:creationId xmlns:a16="http://schemas.microsoft.com/office/drawing/2014/main" id="{633965DB-1A94-422B-8946-7DC8BF18FD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Technology management is referred to </a:t>
            </a:r>
            <a:r>
              <a:rPr lang="en-US" altLang="zh-TW" i="1">
                <a:solidFill>
                  <a:srgbClr val="FF0000"/>
                </a:solidFill>
              </a:rPr>
              <a:t>the methods and practices of the usage of the technologies within an organization </a:t>
            </a:r>
            <a:r>
              <a:rPr lang="en-US" altLang="zh-TW"/>
              <a:t>to accomplish the goals of the organization.</a:t>
            </a:r>
          </a:p>
          <a:p>
            <a:r>
              <a:rPr lang="en-US" altLang="zh-TW"/>
              <a:t>Technology management is also referred to </a:t>
            </a:r>
            <a:r>
              <a:rPr lang="en-US" altLang="zh-TW" i="1">
                <a:solidFill>
                  <a:srgbClr val="FF0000"/>
                </a:solidFill>
              </a:rPr>
              <a:t>the methods and practices of the development of the technologies to an organization</a:t>
            </a:r>
            <a:r>
              <a:rPr lang="en-US" altLang="zh-TW"/>
              <a:t> to accomplish the goals of the organization. </a:t>
            </a:r>
            <a:endParaRPr lang="zh-TW" altLang="en-US"/>
          </a:p>
        </p:txBody>
      </p:sp>
      <p:sp>
        <p:nvSpPr>
          <p:cNvPr id="20485" name="頁尾版面配置區 4">
            <a:extLst>
              <a:ext uri="{FF2B5EF4-FFF2-40B4-BE49-F238E27FC236}">
                <a16:creationId xmlns:a16="http://schemas.microsoft.com/office/drawing/2014/main" id="{1E92DC44-043A-4BB7-BE13-5BADCB49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>
                <a:latin typeface="Garamond" panose="02020404030301010803" pitchFamily="18" charset="0"/>
              </a:rPr>
              <a:t>EC Websites Development</a:t>
            </a:r>
          </a:p>
        </p:txBody>
      </p:sp>
      <p:sp>
        <p:nvSpPr>
          <p:cNvPr id="20486" name="投影片編號版面配置區 5">
            <a:extLst>
              <a:ext uri="{FF2B5EF4-FFF2-40B4-BE49-F238E27FC236}">
                <a16:creationId xmlns:a16="http://schemas.microsoft.com/office/drawing/2014/main" id="{6236D222-E02E-4E26-94B5-E069D1BE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BBF4147-50E3-457F-A5EA-E7E63E6D60D2}" type="slidenum">
              <a:rPr kumimoji="0" lang="en-US" altLang="zh-TW" smtClean="0">
                <a:latin typeface="Garamond" panose="02020404030301010803" pitchFamily="18" charset="0"/>
              </a:rPr>
              <a:pPr/>
              <a:t>20</a:t>
            </a:fld>
            <a:endParaRPr kumimoji="0" lang="en-US" altLang="zh-TW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>
            <a:extLst>
              <a:ext uri="{FF2B5EF4-FFF2-40B4-BE49-F238E27FC236}">
                <a16:creationId xmlns:a16="http://schemas.microsoft.com/office/drawing/2014/main" id="{28F9E1AC-D647-4E03-88D1-67D02A082C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Intelligent Technology Management</a:t>
            </a:r>
            <a:endParaRPr lang="zh-TW" altLang="en-US"/>
          </a:p>
        </p:txBody>
      </p:sp>
      <p:sp>
        <p:nvSpPr>
          <p:cNvPr id="21507" name="內容版面配置區 2">
            <a:extLst>
              <a:ext uri="{FF2B5EF4-FFF2-40B4-BE49-F238E27FC236}">
                <a16:creationId xmlns:a16="http://schemas.microsoft.com/office/drawing/2014/main" id="{0A396C6B-DABE-481E-9E08-5537343B3A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Intelligent technology management is referred to </a:t>
            </a:r>
            <a:r>
              <a:rPr lang="en-US" altLang="zh-TW" i="1" dirty="0">
                <a:solidFill>
                  <a:srgbClr val="FF0000"/>
                </a:solidFill>
              </a:rPr>
              <a:t>the methods and practices of the usage of the intelligent technologies within an organization </a:t>
            </a:r>
            <a:r>
              <a:rPr lang="en-US" altLang="zh-TW" dirty="0"/>
              <a:t>to accomplish the goals of the organization.</a:t>
            </a:r>
          </a:p>
          <a:p>
            <a:r>
              <a:rPr lang="en-US" altLang="zh-TW" dirty="0"/>
              <a:t>Intelligent technology management is also referred to </a:t>
            </a:r>
            <a:r>
              <a:rPr lang="en-US" altLang="zh-TW" i="1" dirty="0">
                <a:solidFill>
                  <a:srgbClr val="FF0000"/>
                </a:solidFill>
              </a:rPr>
              <a:t>the methods and practices of the acquisition and the development of the intelligent technologies to an organization</a:t>
            </a:r>
            <a:r>
              <a:rPr lang="en-US" altLang="zh-TW" dirty="0"/>
              <a:t> to accomplish the goals of the organization. </a:t>
            </a:r>
            <a:endParaRPr lang="zh-TW" altLang="en-US" dirty="0"/>
          </a:p>
        </p:txBody>
      </p:sp>
      <p:sp>
        <p:nvSpPr>
          <p:cNvPr id="21509" name="頁尾版面配置區 4">
            <a:extLst>
              <a:ext uri="{FF2B5EF4-FFF2-40B4-BE49-F238E27FC236}">
                <a16:creationId xmlns:a16="http://schemas.microsoft.com/office/drawing/2014/main" id="{AA898D6F-7447-4C6C-9F86-D9BBCB841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>
                <a:latin typeface="Garamond" panose="02020404030301010803" pitchFamily="18" charset="0"/>
              </a:rPr>
              <a:t>EC Websites Development</a:t>
            </a:r>
          </a:p>
        </p:txBody>
      </p:sp>
      <p:sp>
        <p:nvSpPr>
          <p:cNvPr id="21510" name="投影片編號版面配置區 5">
            <a:extLst>
              <a:ext uri="{FF2B5EF4-FFF2-40B4-BE49-F238E27FC236}">
                <a16:creationId xmlns:a16="http://schemas.microsoft.com/office/drawing/2014/main" id="{BD796FA7-2F0E-49B0-AAE8-7476B31E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8FC7D4F-17FD-4682-909B-0AD04C9C0860}" type="slidenum">
              <a:rPr kumimoji="0" lang="en-US" altLang="zh-TW" smtClean="0">
                <a:latin typeface="Garamond" panose="02020404030301010803" pitchFamily="18" charset="0"/>
              </a:rPr>
              <a:pPr/>
              <a:t>21</a:t>
            </a:fld>
            <a:endParaRPr kumimoji="0" lang="en-US" altLang="zh-TW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>
            <a:extLst>
              <a:ext uri="{FF2B5EF4-FFF2-40B4-BE49-F238E27FC236}">
                <a16:creationId xmlns:a16="http://schemas.microsoft.com/office/drawing/2014/main" id="{0FDF250F-418A-4817-BF51-F3E3DE8BC6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(Intelligent) Technology Management</a:t>
            </a:r>
            <a:endParaRPr lang="zh-TW" altLang="en-US"/>
          </a:p>
        </p:txBody>
      </p:sp>
      <p:sp>
        <p:nvSpPr>
          <p:cNvPr id="22531" name="內容版面配置區 2">
            <a:extLst>
              <a:ext uri="{FF2B5EF4-FFF2-40B4-BE49-F238E27FC236}">
                <a16:creationId xmlns:a16="http://schemas.microsoft.com/office/drawing/2014/main" id="{C436D677-B1FC-47DB-AA54-DB9120DB35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Three important issues to be aware of.</a:t>
            </a:r>
          </a:p>
          <a:p>
            <a:pPr lvl="1"/>
            <a:r>
              <a:rPr lang="en-US" altLang="zh-TW" dirty="0"/>
              <a:t>Manage the usage of the accessible (intelligent) technologies.</a:t>
            </a:r>
          </a:p>
          <a:p>
            <a:pPr lvl="1"/>
            <a:r>
              <a:rPr lang="en-US" altLang="zh-TW" dirty="0"/>
              <a:t>Manage the acquisition (i.e. purchase or license) and the development of an inaccessible (intelligent) technology.</a:t>
            </a:r>
          </a:p>
          <a:p>
            <a:pPr lvl="1"/>
            <a:r>
              <a:rPr lang="en-US" altLang="zh-TW" dirty="0"/>
              <a:t>Manage the sales or licensing of a (intelligent) technology (or product).</a:t>
            </a:r>
            <a:endParaRPr lang="zh-TW" altLang="en-US" dirty="0"/>
          </a:p>
        </p:txBody>
      </p:sp>
      <p:sp>
        <p:nvSpPr>
          <p:cNvPr id="22533" name="頁尾版面配置區 4">
            <a:extLst>
              <a:ext uri="{FF2B5EF4-FFF2-40B4-BE49-F238E27FC236}">
                <a16:creationId xmlns:a16="http://schemas.microsoft.com/office/drawing/2014/main" id="{FC85D020-4CF9-42B9-A397-1B028773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>
                <a:latin typeface="Garamond" panose="02020404030301010803" pitchFamily="18" charset="0"/>
              </a:rPr>
              <a:t>EC Websites Development</a:t>
            </a:r>
          </a:p>
        </p:txBody>
      </p:sp>
      <p:sp>
        <p:nvSpPr>
          <p:cNvPr id="22534" name="投影片編號版面配置區 5">
            <a:extLst>
              <a:ext uri="{FF2B5EF4-FFF2-40B4-BE49-F238E27FC236}">
                <a16:creationId xmlns:a16="http://schemas.microsoft.com/office/drawing/2014/main" id="{73EC41A5-F239-483F-BD1D-D8BE7AA12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5A9BC71-3C10-4A2E-9CB5-2330269246B5}" type="slidenum">
              <a:rPr kumimoji="0" lang="en-US" altLang="zh-TW" smtClean="0">
                <a:latin typeface="Garamond" panose="02020404030301010803" pitchFamily="18" charset="0"/>
              </a:rPr>
              <a:pPr/>
              <a:t>22</a:t>
            </a:fld>
            <a:endParaRPr kumimoji="0" lang="en-US" altLang="zh-TW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8A2B07-25DE-4F94-92BB-121516C84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Processes, IS and IT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198AE75-54AE-4D0C-94FE-86B6ACD28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EC Websites Development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E604EB8-8A5C-454C-826B-47B927FD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E9CC7-CD5A-4672-9876-F0402B0029F6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FB364A55-3CCB-4765-925C-99FA93B5939E}"/>
              </a:ext>
            </a:extLst>
          </p:cNvPr>
          <p:cNvGrpSpPr/>
          <p:nvPr/>
        </p:nvGrpSpPr>
        <p:grpSpPr>
          <a:xfrm>
            <a:off x="3635896" y="3067742"/>
            <a:ext cx="1368152" cy="792088"/>
            <a:chOff x="3707904" y="2852936"/>
            <a:chExt cx="1368152" cy="792088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2ED10D9-C8D7-48E0-ABAD-EC9FEF1E847F}"/>
                </a:ext>
              </a:extLst>
            </p:cNvPr>
            <p:cNvSpPr/>
            <p:nvPr/>
          </p:nvSpPr>
          <p:spPr bwMode="auto">
            <a:xfrm>
              <a:off x="3707904" y="2852936"/>
              <a:ext cx="1368152" cy="79208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</a:endParaRPr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72F1CDE4-1ACC-49A7-A145-CDC767AC812D}"/>
                </a:ext>
              </a:extLst>
            </p:cNvPr>
            <p:cNvSpPr txBox="1"/>
            <p:nvPr/>
          </p:nvSpPr>
          <p:spPr>
            <a:xfrm>
              <a:off x="4067944" y="3064314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Firm</a:t>
              </a:r>
              <a:endParaRPr lang="zh-TW" altLang="en-US" dirty="0"/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8691C988-1052-4705-AE19-EF87C77921F9}"/>
              </a:ext>
            </a:extLst>
          </p:cNvPr>
          <p:cNvGrpSpPr/>
          <p:nvPr/>
        </p:nvGrpSpPr>
        <p:grpSpPr>
          <a:xfrm>
            <a:off x="6068008" y="2024886"/>
            <a:ext cx="1648544" cy="720080"/>
            <a:chOff x="6019800" y="1772816"/>
            <a:chExt cx="1648544" cy="72008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C9F9036-F5AA-4A0B-A74F-7B180016D480}"/>
                </a:ext>
              </a:extLst>
            </p:cNvPr>
            <p:cNvSpPr/>
            <p:nvPr/>
          </p:nvSpPr>
          <p:spPr bwMode="auto">
            <a:xfrm>
              <a:off x="6019800" y="1772816"/>
              <a:ext cx="1648544" cy="72008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BEB37659-7205-4DD5-BDE7-C83809B77F3A}"/>
                </a:ext>
              </a:extLst>
            </p:cNvPr>
            <p:cNvSpPr txBox="1"/>
            <p:nvPr/>
          </p:nvSpPr>
          <p:spPr>
            <a:xfrm>
              <a:off x="6123992" y="1950621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Customer Y</a:t>
              </a:r>
              <a:endParaRPr lang="zh-TW" altLang="en-US" dirty="0"/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945AE648-1B07-42A2-A283-C2DA5D548B01}"/>
              </a:ext>
            </a:extLst>
          </p:cNvPr>
          <p:cNvGrpSpPr/>
          <p:nvPr/>
        </p:nvGrpSpPr>
        <p:grpSpPr>
          <a:xfrm>
            <a:off x="6091163" y="1012326"/>
            <a:ext cx="1648544" cy="720080"/>
            <a:chOff x="6019800" y="1772816"/>
            <a:chExt cx="1648544" cy="72008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23BA09A-A181-4870-A798-2D078C8C5528}"/>
                </a:ext>
              </a:extLst>
            </p:cNvPr>
            <p:cNvSpPr/>
            <p:nvPr/>
          </p:nvSpPr>
          <p:spPr bwMode="auto">
            <a:xfrm>
              <a:off x="6019800" y="1772816"/>
              <a:ext cx="1648544" cy="72008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05606617-451A-443D-B260-CE4CEA03054F}"/>
                </a:ext>
              </a:extLst>
            </p:cNvPr>
            <p:cNvSpPr txBox="1"/>
            <p:nvPr/>
          </p:nvSpPr>
          <p:spPr>
            <a:xfrm>
              <a:off x="6123992" y="1950621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Customer X</a:t>
              </a:r>
              <a:endParaRPr lang="zh-TW" altLang="en-US" dirty="0"/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D2A65823-2B47-4B1C-A2E2-A1C371C95C5D}"/>
              </a:ext>
            </a:extLst>
          </p:cNvPr>
          <p:cNvGrpSpPr/>
          <p:nvPr/>
        </p:nvGrpSpPr>
        <p:grpSpPr>
          <a:xfrm>
            <a:off x="6068008" y="3103746"/>
            <a:ext cx="1648544" cy="720080"/>
            <a:chOff x="6019800" y="1772816"/>
            <a:chExt cx="1648544" cy="72008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CC04255-D36E-4574-8DEE-B73726BBB6A7}"/>
                </a:ext>
              </a:extLst>
            </p:cNvPr>
            <p:cNvSpPr/>
            <p:nvPr/>
          </p:nvSpPr>
          <p:spPr bwMode="auto">
            <a:xfrm>
              <a:off x="6019800" y="1772816"/>
              <a:ext cx="1648544" cy="72008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</a:endParaRP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D587634A-8C01-49C2-B382-F3A4518F3275}"/>
                </a:ext>
              </a:extLst>
            </p:cNvPr>
            <p:cNvSpPr txBox="1"/>
            <p:nvPr/>
          </p:nvSpPr>
          <p:spPr>
            <a:xfrm>
              <a:off x="6123992" y="1950621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Customer Z</a:t>
              </a:r>
              <a:endParaRPr lang="zh-TW" altLang="en-US" dirty="0"/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ECBC8BE5-2174-42CD-9D5B-A2A8A5724E9F}"/>
              </a:ext>
            </a:extLst>
          </p:cNvPr>
          <p:cNvGrpSpPr/>
          <p:nvPr/>
        </p:nvGrpSpPr>
        <p:grpSpPr>
          <a:xfrm>
            <a:off x="6091163" y="5230532"/>
            <a:ext cx="1648544" cy="720080"/>
            <a:chOff x="6019800" y="1772816"/>
            <a:chExt cx="1648544" cy="72008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94475B7-17C5-46C2-8402-A120772290C7}"/>
                </a:ext>
              </a:extLst>
            </p:cNvPr>
            <p:cNvSpPr/>
            <p:nvPr/>
          </p:nvSpPr>
          <p:spPr bwMode="auto">
            <a:xfrm>
              <a:off x="6019800" y="1772816"/>
              <a:ext cx="1648544" cy="72008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</a:endParaRP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F5BDAE9A-4297-443D-9233-292D8944EE1E}"/>
                </a:ext>
              </a:extLst>
            </p:cNvPr>
            <p:cNvSpPr txBox="1"/>
            <p:nvPr/>
          </p:nvSpPr>
          <p:spPr>
            <a:xfrm>
              <a:off x="6123992" y="1950621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Customer B</a:t>
              </a:r>
              <a:endParaRPr lang="zh-TW" altLang="en-US" dirty="0"/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F418E021-E7E7-4230-AFB8-79CFA254F58D}"/>
              </a:ext>
            </a:extLst>
          </p:cNvPr>
          <p:cNvGrpSpPr/>
          <p:nvPr/>
        </p:nvGrpSpPr>
        <p:grpSpPr>
          <a:xfrm>
            <a:off x="6091163" y="4182606"/>
            <a:ext cx="1648544" cy="681898"/>
            <a:chOff x="6019800" y="1772816"/>
            <a:chExt cx="1648544" cy="720080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FDE26C4-4957-4416-94C4-8C669CFBE449}"/>
                </a:ext>
              </a:extLst>
            </p:cNvPr>
            <p:cNvSpPr/>
            <p:nvPr/>
          </p:nvSpPr>
          <p:spPr bwMode="auto">
            <a:xfrm>
              <a:off x="6019800" y="1772816"/>
              <a:ext cx="1648544" cy="72008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373B2409-80F3-4577-B916-6CC795795932}"/>
                </a:ext>
              </a:extLst>
            </p:cNvPr>
            <p:cNvSpPr txBox="1"/>
            <p:nvPr/>
          </p:nvSpPr>
          <p:spPr>
            <a:xfrm>
              <a:off x="6123992" y="1950621"/>
              <a:ext cx="1440160" cy="390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Customer A</a:t>
              </a:r>
              <a:endParaRPr lang="zh-TW" altLang="en-US" dirty="0"/>
            </a:p>
          </p:txBody>
        </p: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C755F432-3CAC-4020-9D09-B58F6D4BDFB6}"/>
              </a:ext>
            </a:extLst>
          </p:cNvPr>
          <p:cNvGrpSpPr/>
          <p:nvPr/>
        </p:nvGrpSpPr>
        <p:grpSpPr>
          <a:xfrm>
            <a:off x="683568" y="1417638"/>
            <a:ext cx="1944216" cy="785053"/>
            <a:chOff x="683568" y="1417638"/>
            <a:chExt cx="1944216" cy="785053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EF70760F-8C89-442E-A08D-4595FEEDD7EA}"/>
                </a:ext>
              </a:extLst>
            </p:cNvPr>
            <p:cNvSpPr/>
            <p:nvPr/>
          </p:nvSpPr>
          <p:spPr bwMode="auto">
            <a:xfrm>
              <a:off x="683568" y="1417638"/>
              <a:ext cx="1944216" cy="78505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944FB96F-633E-4974-9508-227CD2D6BC47}"/>
                </a:ext>
              </a:extLst>
            </p:cNvPr>
            <p:cNvSpPr txBox="1"/>
            <p:nvPr/>
          </p:nvSpPr>
          <p:spPr>
            <a:xfrm>
              <a:off x="1011424" y="1625498"/>
              <a:ext cx="1288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Supplier 1</a:t>
              </a:r>
              <a:endParaRPr lang="zh-TW" altLang="en-US" dirty="0"/>
            </a:p>
          </p:txBody>
        </p: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DF134A20-EDD6-4434-B079-B6502BB525B2}"/>
              </a:ext>
            </a:extLst>
          </p:cNvPr>
          <p:cNvGrpSpPr/>
          <p:nvPr/>
        </p:nvGrpSpPr>
        <p:grpSpPr>
          <a:xfrm>
            <a:off x="683568" y="2539031"/>
            <a:ext cx="1944216" cy="785053"/>
            <a:chOff x="683568" y="1417638"/>
            <a:chExt cx="1944216" cy="785053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D43B8FF2-DABB-4965-A5E3-0EA9F3098E82}"/>
                </a:ext>
              </a:extLst>
            </p:cNvPr>
            <p:cNvSpPr/>
            <p:nvPr/>
          </p:nvSpPr>
          <p:spPr bwMode="auto">
            <a:xfrm>
              <a:off x="683568" y="1417638"/>
              <a:ext cx="1944216" cy="78505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</a:endParaRPr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C94F2415-D7D1-4641-A492-0346C476C224}"/>
                </a:ext>
              </a:extLst>
            </p:cNvPr>
            <p:cNvSpPr txBox="1"/>
            <p:nvPr/>
          </p:nvSpPr>
          <p:spPr>
            <a:xfrm>
              <a:off x="1011424" y="1625498"/>
              <a:ext cx="1288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Supplier 2</a:t>
              </a:r>
              <a:endParaRPr lang="zh-TW" altLang="en-US" dirty="0"/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E75A45F8-DADE-451C-BF22-41ED4A360459}"/>
              </a:ext>
            </a:extLst>
          </p:cNvPr>
          <p:cNvGrpSpPr/>
          <p:nvPr/>
        </p:nvGrpSpPr>
        <p:grpSpPr>
          <a:xfrm>
            <a:off x="683568" y="3731762"/>
            <a:ext cx="1944216" cy="785053"/>
            <a:chOff x="683568" y="1417638"/>
            <a:chExt cx="1944216" cy="785053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1D697831-485F-4960-B973-8B283372FEF8}"/>
                </a:ext>
              </a:extLst>
            </p:cNvPr>
            <p:cNvSpPr/>
            <p:nvPr/>
          </p:nvSpPr>
          <p:spPr bwMode="auto">
            <a:xfrm>
              <a:off x="683568" y="1417638"/>
              <a:ext cx="1944216" cy="78505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</a:endParaRP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A0181330-BF7F-4D1D-9832-9D500D041FF3}"/>
                </a:ext>
              </a:extLst>
            </p:cNvPr>
            <p:cNvSpPr txBox="1"/>
            <p:nvPr/>
          </p:nvSpPr>
          <p:spPr>
            <a:xfrm>
              <a:off x="1011424" y="1625498"/>
              <a:ext cx="1288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Supplier 3</a:t>
              </a:r>
              <a:endParaRPr lang="zh-TW" altLang="en-US" dirty="0"/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528175BB-F165-4FF1-A9FD-98F6235D4969}"/>
              </a:ext>
            </a:extLst>
          </p:cNvPr>
          <p:cNvGrpSpPr/>
          <p:nvPr/>
        </p:nvGrpSpPr>
        <p:grpSpPr>
          <a:xfrm>
            <a:off x="683568" y="4909434"/>
            <a:ext cx="1944216" cy="785053"/>
            <a:chOff x="683568" y="1417638"/>
            <a:chExt cx="1944216" cy="785053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F4ED16BF-B0AD-4AEA-BA42-98F6A276161D}"/>
                </a:ext>
              </a:extLst>
            </p:cNvPr>
            <p:cNvSpPr/>
            <p:nvPr/>
          </p:nvSpPr>
          <p:spPr bwMode="auto">
            <a:xfrm>
              <a:off x="683568" y="1417638"/>
              <a:ext cx="1944216" cy="78505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</a:endParaRPr>
            </a:p>
          </p:txBody>
        </p: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6FC8D5D9-14A1-4EB0-B073-5444135DC7A9}"/>
                </a:ext>
              </a:extLst>
            </p:cNvPr>
            <p:cNvSpPr txBox="1"/>
            <p:nvPr/>
          </p:nvSpPr>
          <p:spPr>
            <a:xfrm>
              <a:off x="1011424" y="1625498"/>
              <a:ext cx="1288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Supplier 4</a:t>
              </a:r>
              <a:endParaRPr lang="zh-TW" altLang="en-US" dirty="0"/>
            </a:p>
          </p:txBody>
        </p:sp>
      </p:grpSp>
      <p:cxnSp>
        <p:nvCxnSpPr>
          <p:cNvPr id="46" name="接點: 肘形 45">
            <a:extLst>
              <a:ext uri="{FF2B5EF4-FFF2-40B4-BE49-F238E27FC236}">
                <a16:creationId xmlns:a16="http://schemas.microsoft.com/office/drawing/2014/main" id="{E2B49F11-1CDE-466B-8453-60B2B5956706}"/>
              </a:ext>
            </a:extLst>
          </p:cNvPr>
          <p:cNvCxnSpPr>
            <a:stCxn id="23" idx="3"/>
            <a:endCxn id="5" idx="1"/>
          </p:cNvCxnSpPr>
          <p:nvPr/>
        </p:nvCxnSpPr>
        <p:spPr bwMode="auto">
          <a:xfrm>
            <a:off x="2627784" y="1810165"/>
            <a:ext cx="1008112" cy="165362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接點: 肘形 47">
            <a:extLst>
              <a:ext uri="{FF2B5EF4-FFF2-40B4-BE49-F238E27FC236}">
                <a16:creationId xmlns:a16="http://schemas.microsoft.com/office/drawing/2014/main" id="{32EC0403-5D54-44C8-8DEA-D05097364908}"/>
              </a:ext>
            </a:extLst>
          </p:cNvPr>
          <p:cNvCxnSpPr>
            <a:stCxn id="27" idx="3"/>
            <a:endCxn id="5" idx="1"/>
          </p:cNvCxnSpPr>
          <p:nvPr/>
        </p:nvCxnSpPr>
        <p:spPr bwMode="auto">
          <a:xfrm>
            <a:off x="2627784" y="2931558"/>
            <a:ext cx="1008112" cy="532228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接點: 肘形 49">
            <a:extLst>
              <a:ext uri="{FF2B5EF4-FFF2-40B4-BE49-F238E27FC236}">
                <a16:creationId xmlns:a16="http://schemas.microsoft.com/office/drawing/2014/main" id="{AF2F8AEC-4939-4EDB-972E-E211CAB6F469}"/>
              </a:ext>
            </a:extLst>
          </p:cNvPr>
          <p:cNvCxnSpPr>
            <a:stCxn id="30" idx="3"/>
            <a:endCxn id="5" idx="1"/>
          </p:cNvCxnSpPr>
          <p:nvPr/>
        </p:nvCxnSpPr>
        <p:spPr bwMode="auto">
          <a:xfrm flipV="1">
            <a:off x="2627784" y="3463786"/>
            <a:ext cx="1008112" cy="660503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接點: 肘形 55">
            <a:extLst>
              <a:ext uri="{FF2B5EF4-FFF2-40B4-BE49-F238E27FC236}">
                <a16:creationId xmlns:a16="http://schemas.microsoft.com/office/drawing/2014/main" id="{650CA339-F6D9-4D9D-9B06-7ABB49945752}"/>
              </a:ext>
            </a:extLst>
          </p:cNvPr>
          <p:cNvCxnSpPr>
            <a:stCxn id="33" idx="3"/>
            <a:endCxn id="5" idx="1"/>
          </p:cNvCxnSpPr>
          <p:nvPr/>
        </p:nvCxnSpPr>
        <p:spPr bwMode="auto">
          <a:xfrm flipV="1">
            <a:off x="2627784" y="3463786"/>
            <a:ext cx="1008112" cy="1838175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接點: 肘形 57">
            <a:extLst>
              <a:ext uri="{FF2B5EF4-FFF2-40B4-BE49-F238E27FC236}">
                <a16:creationId xmlns:a16="http://schemas.microsoft.com/office/drawing/2014/main" id="{4F0FAC77-8133-4A33-B0A7-B085C2FBC2DA}"/>
              </a:ext>
            </a:extLst>
          </p:cNvPr>
          <p:cNvCxnSpPr>
            <a:cxnSpLocks/>
            <a:stCxn id="5" idx="3"/>
            <a:endCxn id="11" idx="1"/>
          </p:cNvCxnSpPr>
          <p:nvPr/>
        </p:nvCxnSpPr>
        <p:spPr bwMode="auto">
          <a:xfrm flipV="1">
            <a:off x="5004048" y="1372366"/>
            <a:ext cx="1087115" cy="209142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接點: 肘形 60">
            <a:extLst>
              <a:ext uri="{FF2B5EF4-FFF2-40B4-BE49-F238E27FC236}">
                <a16:creationId xmlns:a16="http://schemas.microsoft.com/office/drawing/2014/main" id="{75549EFB-BDC6-4F5E-81EF-9CB462C7FEBB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 bwMode="auto">
          <a:xfrm flipV="1">
            <a:off x="5004048" y="2384926"/>
            <a:ext cx="1063960" cy="107886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接點: 肘形 63">
            <a:extLst>
              <a:ext uri="{FF2B5EF4-FFF2-40B4-BE49-F238E27FC236}">
                <a16:creationId xmlns:a16="http://schemas.microsoft.com/office/drawing/2014/main" id="{FF2E8B5A-D038-4FD3-96F5-CBF0AA257E0F}"/>
              </a:ext>
            </a:extLst>
          </p:cNvPr>
          <p:cNvCxnSpPr>
            <a:stCxn id="5" idx="3"/>
            <a:endCxn id="14" idx="1"/>
          </p:cNvCxnSpPr>
          <p:nvPr/>
        </p:nvCxnSpPr>
        <p:spPr bwMode="auto">
          <a:xfrm>
            <a:off x="5004048" y="3463786"/>
            <a:ext cx="1063960" cy="127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接點: 肘形 65">
            <a:extLst>
              <a:ext uri="{FF2B5EF4-FFF2-40B4-BE49-F238E27FC236}">
                <a16:creationId xmlns:a16="http://schemas.microsoft.com/office/drawing/2014/main" id="{05AB5010-B296-475C-A4F7-60F0850099FD}"/>
              </a:ext>
            </a:extLst>
          </p:cNvPr>
          <p:cNvCxnSpPr>
            <a:stCxn id="5" idx="3"/>
            <a:endCxn id="20" idx="1"/>
          </p:cNvCxnSpPr>
          <p:nvPr/>
        </p:nvCxnSpPr>
        <p:spPr bwMode="auto">
          <a:xfrm>
            <a:off x="5004048" y="3463786"/>
            <a:ext cx="1087115" cy="1059769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接點: 肘形 67">
            <a:extLst>
              <a:ext uri="{FF2B5EF4-FFF2-40B4-BE49-F238E27FC236}">
                <a16:creationId xmlns:a16="http://schemas.microsoft.com/office/drawing/2014/main" id="{48FFBDA8-1060-467F-A224-45B35E40C851}"/>
              </a:ext>
            </a:extLst>
          </p:cNvPr>
          <p:cNvCxnSpPr>
            <a:stCxn id="5" idx="3"/>
            <a:endCxn id="17" idx="1"/>
          </p:cNvCxnSpPr>
          <p:nvPr/>
        </p:nvCxnSpPr>
        <p:spPr bwMode="auto">
          <a:xfrm>
            <a:off x="5004048" y="3463786"/>
            <a:ext cx="1087115" cy="2126786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FB9C3081-48A4-4BB8-8BBE-C84420148F60}"/>
              </a:ext>
            </a:extLst>
          </p:cNvPr>
          <p:cNvSpPr txBox="1"/>
          <p:nvPr/>
        </p:nvSpPr>
        <p:spPr>
          <a:xfrm>
            <a:off x="7739707" y="120569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Product X</a:t>
            </a:r>
            <a:endParaRPr lang="zh-TW" altLang="en-US" dirty="0"/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B298237D-3597-46DF-AFCC-BB5AEB2CD740}"/>
              </a:ext>
            </a:extLst>
          </p:cNvPr>
          <p:cNvSpPr txBox="1"/>
          <p:nvPr/>
        </p:nvSpPr>
        <p:spPr>
          <a:xfrm>
            <a:off x="7716552" y="21922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Product Y</a:t>
            </a:r>
            <a:endParaRPr lang="zh-TW" altLang="en-US" dirty="0"/>
          </a:p>
        </p:txBody>
      </p: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8224B607-A856-4DE5-9058-EB958BF314C8}"/>
              </a:ext>
            </a:extLst>
          </p:cNvPr>
          <p:cNvSpPr txBox="1"/>
          <p:nvPr/>
        </p:nvSpPr>
        <p:spPr>
          <a:xfrm>
            <a:off x="7680388" y="329495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Product Z</a:t>
            </a:r>
            <a:endParaRPr lang="zh-TW" altLang="en-US" dirty="0"/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5098211F-7F35-435A-952F-79E025751BCA}"/>
              </a:ext>
            </a:extLst>
          </p:cNvPr>
          <p:cNvSpPr txBox="1"/>
          <p:nvPr/>
        </p:nvSpPr>
        <p:spPr>
          <a:xfrm>
            <a:off x="7716866" y="434497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Product A</a:t>
            </a:r>
            <a:endParaRPr lang="zh-TW" altLang="en-US" dirty="0"/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38F28743-C42A-4A90-8894-82BAA39FAAED}"/>
              </a:ext>
            </a:extLst>
          </p:cNvPr>
          <p:cNvSpPr txBox="1"/>
          <p:nvPr/>
        </p:nvSpPr>
        <p:spPr>
          <a:xfrm>
            <a:off x="7739707" y="54144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Product B</a:t>
            </a:r>
            <a:endParaRPr lang="zh-TW" altLang="en-US" dirty="0"/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29CBA13D-C6FE-44BC-B623-C77FFDABE905}"/>
              </a:ext>
            </a:extLst>
          </p:cNvPr>
          <p:cNvSpPr txBox="1"/>
          <p:nvPr/>
        </p:nvSpPr>
        <p:spPr>
          <a:xfrm>
            <a:off x="994025" y="5826362"/>
            <a:ext cx="116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Materials</a:t>
            </a:r>
            <a:endParaRPr lang="zh-TW" altLang="en-US" dirty="0"/>
          </a:p>
        </p:txBody>
      </p:sp>
      <p:sp>
        <p:nvSpPr>
          <p:cNvPr id="75" name="箭號: 向右 74">
            <a:extLst>
              <a:ext uri="{FF2B5EF4-FFF2-40B4-BE49-F238E27FC236}">
                <a16:creationId xmlns:a16="http://schemas.microsoft.com/office/drawing/2014/main" id="{7C727767-951F-4949-9DA1-943E7F765F27}"/>
              </a:ext>
            </a:extLst>
          </p:cNvPr>
          <p:cNvSpPr/>
          <p:nvPr/>
        </p:nvSpPr>
        <p:spPr bwMode="auto">
          <a:xfrm>
            <a:off x="3307069" y="4363006"/>
            <a:ext cx="2104809" cy="104117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76" name="文字方塊 75">
            <a:extLst>
              <a:ext uri="{FF2B5EF4-FFF2-40B4-BE49-F238E27FC236}">
                <a16:creationId xmlns:a16="http://schemas.microsoft.com/office/drawing/2014/main" id="{09B7DD4E-C560-4C45-BE0A-45F9F3635C86}"/>
              </a:ext>
            </a:extLst>
          </p:cNvPr>
          <p:cNvSpPr txBox="1"/>
          <p:nvPr/>
        </p:nvSpPr>
        <p:spPr>
          <a:xfrm>
            <a:off x="3490909" y="4704046"/>
            <a:ext cx="164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Product Flow</a:t>
            </a:r>
            <a:endParaRPr lang="zh-TW" altLang="en-US" dirty="0"/>
          </a:p>
        </p:txBody>
      </p:sp>
      <p:sp>
        <p:nvSpPr>
          <p:cNvPr id="77" name="箭號: 向右 76">
            <a:extLst>
              <a:ext uri="{FF2B5EF4-FFF2-40B4-BE49-F238E27FC236}">
                <a16:creationId xmlns:a16="http://schemas.microsoft.com/office/drawing/2014/main" id="{F2C3EC1A-1DE7-42BE-8215-09FAE1314BEC}"/>
              </a:ext>
            </a:extLst>
          </p:cNvPr>
          <p:cNvSpPr/>
          <p:nvPr/>
        </p:nvSpPr>
        <p:spPr bwMode="auto">
          <a:xfrm rot="10800000">
            <a:off x="3307068" y="1462825"/>
            <a:ext cx="2104809" cy="86985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2EBDBFA2-C250-469E-B824-78F99F756913}"/>
              </a:ext>
            </a:extLst>
          </p:cNvPr>
          <p:cNvSpPr txBox="1"/>
          <p:nvPr/>
        </p:nvSpPr>
        <p:spPr>
          <a:xfrm>
            <a:off x="3715451" y="1716616"/>
            <a:ext cx="1264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Cash Flow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2935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7">
            <a:extLst>
              <a:ext uri="{FF2B5EF4-FFF2-40B4-BE49-F238E27FC236}">
                <a16:creationId xmlns:a16="http://schemas.microsoft.com/office/drawing/2014/main" id="{743765B0-8839-4687-BB46-DB4366F9B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50" y="1125538"/>
            <a:ext cx="3313113" cy="2951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DC370F8-A096-494E-908E-6433E6A535AA}"/>
              </a:ext>
            </a:extLst>
          </p:cNvPr>
          <p:cNvSpPr/>
          <p:nvPr/>
        </p:nvSpPr>
        <p:spPr>
          <a:xfrm>
            <a:off x="2279650" y="476250"/>
            <a:ext cx="3752850" cy="602615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40" name="矩形 4">
            <a:extLst>
              <a:ext uri="{FF2B5EF4-FFF2-40B4-BE49-F238E27FC236}">
                <a16:creationId xmlns:a16="http://schemas.microsoft.com/office/drawing/2014/main" id="{7860D9C0-40AF-40F6-9205-1F7C99304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1700213"/>
            <a:ext cx="3133725" cy="1512887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7DB9B91-4EDC-4887-8FAE-434A2061510B}"/>
              </a:ext>
            </a:extLst>
          </p:cNvPr>
          <p:cNvSpPr/>
          <p:nvPr/>
        </p:nvSpPr>
        <p:spPr>
          <a:xfrm>
            <a:off x="3635375" y="2636838"/>
            <a:ext cx="303213" cy="3873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0525AC0-E301-4010-B454-FFC487B337B5}"/>
              </a:ext>
            </a:extLst>
          </p:cNvPr>
          <p:cNvSpPr/>
          <p:nvPr/>
        </p:nvSpPr>
        <p:spPr>
          <a:xfrm>
            <a:off x="2771775" y="2251075"/>
            <a:ext cx="303213" cy="38576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C9FABF8-2B61-4799-9F52-D0B9B55E2E0D}"/>
              </a:ext>
            </a:extLst>
          </p:cNvPr>
          <p:cNvSpPr/>
          <p:nvPr/>
        </p:nvSpPr>
        <p:spPr>
          <a:xfrm>
            <a:off x="3635375" y="1889125"/>
            <a:ext cx="303213" cy="3873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95D7CBA-BEC3-486A-A008-C307E92A976D}"/>
              </a:ext>
            </a:extLst>
          </p:cNvPr>
          <p:cNvSpPr/>
          <p:nvPr/>
        </p:nvSpPr>
        <p:spPr>
          <a:xfrm>
            <a:off x="4484688" y="2214563"/>
            <a:ext cx="303212" cy="38576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45" name="文字方塊 9">
            <a:extLst>
              <a:ext uri="{FF2B5EF4-FFF2-40B4-BE49-F238E27FC236}">
                <a16:creationId xmlns:a16="http://schemas.microsoft.com/office/drawing/2014/main" id="{E0750DC5-ABFE-40DA-9952-2108E4EC5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2133600"/>
            <a:ext cx="1543050" cy="666750"/>
          </a:xfrm>
          <a:prstGeom prst="rect">
            <a:avLst/>
          </a:prstGeom>
          <a:solidFill>
            <a:schemeClr val="folHlink"/>
          </a:solidFill>
          <a:ln w="25400" algn="ctr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zh-TW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zh-TW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Suppliers</a:t>
            </a:r>
            <a:endParaRPr lang="zh-TW" alt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線箭頭接點 12">
            <a:extLst>
              <a:ext uri="{FF2B5EF4-FFF2-40B4-BE49-F238E27FC236}">
                <a16:creationId xmlns:a16="http://schemas.microsoft.com/office/drawing/2014/main" id="{17E13A86-1F1F-41F9-B235-5A95E855124D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3074988" y="2082800"/>
            <a:ext cx="560387" cy="361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箭頭接點 14">
            <a:extLst>
              <a:ext uri="{FF2B5EF4-FFF2-40B4-BE49-F238E27FC236}">
                <a16:creationId xmlns:a16="http://schemas.microsoft.com/office/drawing/2014/main" id="{62B9AAF8-AD8E-41F3-865A-257E3CF046C6}"/>
              </a:ext>
            </a:extLst>
          </p:cNvPr>
          <p:cNvCxnSpPr>
            <a:stCxn id="7" idx="3"/>
            <a:endCxn id="6" idx="1"/>
          </p:cNvCxnSpPr>
          <p:nvPr/>
        </p:nvCxnSpPr>
        <p:spPr>
          <a:xfrm>
            <a:off x="3074988" y="2444750"/>
            <a:ext cx="560387" cy="385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箭頭接點 16">
            <a:extLst>
              <a:ext uri="{FF2B5EF4-FFF2-40B4-BE49-F238E27FC236}">
                <a16:creationId xmlns:a16="http://schemas.microsoft.com/office/drawing/2014/main" id="{1E588214-C65E-4D28-816B-1B9266C6D5F7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3938588" y="2082800"/>
            <a:ext cx="546100" cy="325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箭頭接點 17">
            <a:extLst>
              <a:ext uri="{FF2B5EF4-FFF2-40B4-BE49-F238E27FC236}">
                <a16:creationId xmlns:a16="http://schemas.microsoft.com/office/drawing/2014/main" id="{2171EC3F-2479-4E49-9B69-EA4B1868E47A}"/>
              </a:ext>
            </a:extLst>
          </p:cNvPr>
          <p:cNvCxnSpPr>
            <a:stCxn id="6" idx="3"/>
            <a:endCxn id="9" idx="1"/>
          </p:cNvCxnSpPr>
          <p:nvPr/>
        </p:nvCxnSpPr>
        <p:spPr>
          <a:xfrm flipV="1">
            <a:off x="3938588" y="2408238"/>
            <a:ext cx="546100" cy="422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E34DD067-30B8-4BD2-89F0-8B64E33722CE}"/>
              </a:ext>
            </a:extLst>
          </p:cNvPr>
          <p:cNvSpPr txBox="1"/>
          <p:nvPr/>
        </p:nvSpPr>
        <p:spPr>
          <a:xfrm>
            <a:off x="2573338" y="588963"/>
            <a:ext cx="630237" cy="392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>
                <a:solidFill>
                  <a:srgbClr val="000000"/>
                </a:solidFill>
                <a:latin typeface="Calibri" pitchFamily="34" charset="0"/>
              </a:rPr>
              <a:t>R&amp;D</a:t>
            </a:r>
            <a:endParaRPr lang="zh-TW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直線箭頭接點 29">
            <a:extLst>
              <a:ext uri="{FF2B5EF4-FFF2-40B4-BE49-F238E27FC236}">
                <a16:creationId xmlns:a16="http://schemas.microsoft.com/office/drawing/2014/main" id="{23CB8B62-F9D1-4F26-8189-648C8BAC93E0}"/>
              </a:ext>
            </a:extLst>
          </p:cNvPr>
          <p:cNvCxnSpPr/>
          <p:nvPr/>
        </p:nvCxnSpPr>
        <p:spPr>
          <a:xfrm>
            <a:off x="3535363" y="3203575"/>
            <a:ext cx="12700" cy="355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直線箭頭接點 30">
            <a:extLst>
              <a:ext uri="{FF2B5EF4-FFF2-40B4-BE49-F238E27FC236}">
                <a16:creationId xmlns:a16="http://schemas.microsoft.com/office/drawing/2014/main" id="{ECA8372B-122F-4170-8237-779EBEDCA53D}"/>
              </a:ext>
            </a:extLst>
          </p:cNvPr>
          <p:cNvCxnSpPr/>
          <p:nvPr/>
        </p:nvCxnSpPr>
        <p:spPr>
          <a:xfrm>
            <a:off x="4598988" y="3217863"/>
            <a:ext cx="12700" cy="355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線箭頭接點 31">
            <a:extLst>
              <a:ext uri="{FF2B5EF4-FFF2-40B4-BE49-F238E27FC236}">
                <a16:creationId xmlns:a16="http://schemas.microsoft.com/office/drawing/2014/main" id="{9F83A966-8479-4805-A162-F62502F7D013}"/>
              </a:ext>
            </a:extLst>
          </p:cNvPr>
          <p:cNvCxnSpPr/>
          <p:nvPr/>
        </p:nvCxnSpPr>
        <p:spPr>
          <a:xfrm>
            <a:off x="4046538" y="3217863"/>
            <a:ext cx="14287" cy="355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6EBB5C2C-DC44-4E3D-A73D-2E7BA3037002}"/>
              </a:ext>
            </a:extLst>
          </p:cNvPr>
          <p:cNvSpPr txBox="1"/>
          <p:nvPr/>
        </p:nvSpPr>
        <p:spPr>
          <a:xfrm>
            <a:off x="2870200" y="3597275"/>
            <a:ext cx="2422525" cy="392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>
                <a:solidFill>
                  <a:srgbClr val="000000"/>
                </a:solidFill>
                <a:latin typeface="Calibri" pitchFamily="34" charset="0"/>
              </a:rPr>
              <a:t>Management</a:t>
            </a:r>
            <a:r>
              <a:rPr lang="zh-TW" altLang="en-US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000000"/>
                </a:solidFill>
                <a:latin typeface="Calibri" pitchFamily="34" charset="0"/>
              </a:rPr>
              <a:t>Processes</a:t>
            </a:r>
            <a:endParaRPr lang="zh-TW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E997D120-E569-4D2D-9ABA-4BE33BE9060F}"/>
              </a:ext>
            </a:extLst>
          </p:cNvPr>
          <p:cNvSpPr txBox="1"/>
          <p:nvPr/>
        </p:nvSpPr>
        <p:spPr>
          <a:xfrm>
            <a:off x="2917825" y="4332288"/>
            <a:ext cx="2374900" cy="392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>
                <a:solidFill>
                  <a:srgbClr val="000000"/>
                </a:solidFill>
                <a:latin typeface="Calibri" pitchFamily="34" charset="0"/>
              </a:rPr>
              <a:t>Finance/Acct. (Process)</a:t>
            </a:r>
            <a:endParaRPr lang="zh-TW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A6FE8094-40E7-41C4-A449-506D33440A63}"/>
              </a:ext>
            </a:extLst>
          </p:cNvPr>
          <p:cNvSpPr txBox="1"/>
          <p:nvPr/>
        </p:nvSpPr>
        <p:spPr>
          <a:xfrm>
            <a:off x="2916238" y="4981575"/>
            <a:ext cx="2376487" cy="392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>
                <a:solidFill>
                  <a:srgbClr val="000000"/>
                </a:solidFill>
                <a:latin typeface="Calibri" pitchFamily="34" charset="0"/>
              </a:rPr>
              <a:t>HR (Process)</a:t>
            </a:r>
            <a:endParaRPr lang="zh-TW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27F10766-D237-425F-BA4F-B44F6572FAE3}"/>
              </a:ext>
            </a:extLst>
          </p:cNvPr>
          <p:cNvSpPr txBox="1"/>
          <p:nvPr/>
        </p:nvSpPr>
        <p:spPr>
          <a:xfrm>
            <a:off x="3995738" y="620713"/>
            <a:ext cx="1727200" cy="392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>
                <a:solidFill>
                  <a:srgbClr val="000000"/>
                </a:solidFill>
                <a:latin typeface="Calibri" pitchFamily="34" charset="0"/>
              </a:rPr>
              <a:t>Marketing/Sales</a:t>
            </a:r>
            <a:endParaRPr lang="zh-TW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358" name="文字方塊 39">
            <a:extLst>
              <a:ext uri="{FF2B5EF4-FFF2-40B4-BE49-F238E27FC236}">
                <a16:creationId xmlns:a16="http://schemas.microsoft.com/office/drawing/2014/main" id="{DEEF2F83-E2EC-49B2-94CF-331E4563B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9550" y="2066925"/>
            <a:ext cx="1925638" cy="66675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latin typeface="Calibri" panose="020F0502020204030204" pitchFamily="34" charset="0"/>
              </a:rPr>
              <a:t>Services/Products </a:t>
            </a:r>
          </a:p>
          <a:p>
            <a:pPr eaLnBrk="1" hangingPunct="1"/>
            <a:r>
              <a:rPr lang="en-US" altLang="zh-TW">
                <a:latin typeface="Calibri" panose="020F0502020204030204" pitchFamily="34" charset="0"/>
              </a:rPr>
              <a:t>to Customers</a:t>
            </a:r>
            <a:endParaRPr lang="zh-TW" altLang="en-US">
              <a:latin typeface="Calibri" panose="020F0502020204030204" pitchFamily="34" charset="0"/>
            </a:endParaRPr>
          </a:p>
        </p:txBody>
      </p:sp>
      <p:sp>
        <p:nvSpPr>
          <p:cNvPr id="14359" name="文字方塊 46">
            <a:extLst>
              <a:ext uri="{FF2B5EF4-FFF2-40B4-BE49-F238E27FC236}">
                <a16:creationId xmlns:a16="http://schemas.microsoft.com/office/drawing/2014/main" id="{8AFA826E-AB43-4F0B-AF6B-28BCECAB2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5300663"/>
            <a:ext cx="1889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latin typeface="Calibri" panose="020F0502020204030204" pitchFamily="34" charset="0"/>
              </a:rPr>
              <a:t>Support</a:t>
            </a:r>
            <a:r>
              <a:rPr lang="zh-TW" altLang="en-US">
                <a:latin typeface="Calibri" panose="020F0502020204030204" pitchFamily="34" charset="0"/>
              </a:rPr>
              <a:t> </a:t>
            </a:r>
            <a:r>
              <a:rPr lang="en-US" altLang="zh-TW">
                <a:latin typeface="Calibri" panose="020F0502020204030204" pitchFamily="34" charset="0"/>
              </a:rPr>
              <a:t>Processes</a:t>
            </a:r>
            <a:endParaRPr lang="zh-TW" altLang="en-US">
              <a:latin typeface="Calibri" panose="020F0502020204030204" pitchFamily="34" charset="0"/>
            </a:endParaRPr>
          </a:p>
        </p:txBody>
      </p:sp>
      <p:sp>
        <p:nvSpPr>
          <p:cNvPr id="14360" name="文字方塊 48">
            <a:extLst>
              <a:ext uri="{FF2B5EF4-FFF2-40B4-BE49-F238E27FC236}">
                <a16:creationId xmlns:a16="http://schemas.microsoft.com/office/drawing/2014/main" id="{6B90F49E-C88F-4FF7-9A44-54A07F5F9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582988"/>
            <a:ext cx="1998663" cy="422275"/>
          </a:xfrm>
          <a:prstGeom prst="rect">
            <a:avLst/>
          </a:prstGeom>
          <a:solidFill>
            <a:schemeClr val="folHlink"/>
          </a:solidFill>
          <a:ln w="25400" algn="ctr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 &amp; Investors</a:t>
            </a:r>
            <a:endParaRPr lang="zh-TW" alt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C34B233E-7AD7-4A80-AF70-95EAAC678B60}"/>
              </a:ext>
            </a:extLst>
          </p:cNvPr>
          <p:cNvSpPr txBox="1"/>
          <p:nvPr/>
        </p:nvSpPr>
        <p:spPr>
          <a:xfrm>
            <a:off x="6516688" y="3351213"/>
            <a:ext cx="2219325" cy="9413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>
                <a:solidFill>
                  <a:srgbClr val="000000"/>
                </a:solidFill>
                <a:latin typeface="Calibri" pitchFamily="34" charset="0"/>
              </a:rPr>
              <a:t>Management Process</a:t>
            </a:r>
          </a:p>
          <a:p>
            <a:pPr eaLnBrk="1" hangingPunct="1">
              <a:defRPr/>
            </a:pPr>
            <a:r>
              <a:rPr lang="en-US" altLang="zh-TW">
                <a:solidFill>
                  <a:srgbClr val="000000"/>
                </a:solidFill>
                <a:latin typeface="Calibri" pitchFamily="34" charset="0"/>
              </a:rPr>
              <a:t>-Quality</a:t>
            </a:r>
            <a:r>
              <a:rPr lang="zh-TW" altLang="en-US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000000"/>
                </a:solidFill>
                <a:latin typeface="Calibri" pitchFamily="34" charset="0"/>
              </a:rPr>
              <a:t>Control</a:t>
            </a:r>
          </a:p>
          <a:p>
            <a:pPr eaLnBrk="1" hangingPunct="1">
              <a:defRPr/>
            </a:pPr>
            <a:r>
              <a:rPr lang="en-US" altLang="zh-TW">
                <a:solidFill>
                  <a:srgbClr val="000000"/>
                </a:solidFill>
                <a:latin typeface="Calibri" pitchFamily="34" charset="0"/>
              </a:rPr>
              <a:t>-Schedule</a:t>
            </a:r>
            <a:r>
              <a:rPr lang="zh-TW" altLang="en-US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000000"/>
                </a:solidFill>
                <a:latin typeface="Calibri" pitchFamily="34" charset="0"/>
              </a:rPr>
              <a:t>Tracking</a:t>
            </a:r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5C8B83B1-5B18-4D06-8CEA-6F9C0ECFAC21}"/>
              </a:ext>
            </a:extLst>
          </p:cNvPr>
          <p:cNvSpPr txBox="1"/>
          <p:nvPr/>
        </p:nvSpPr>
        <p:spPr>
          <a:xfrm>
            <a:off x="3128963" y="1196975"/>
            <a:ext cx="2019300" cy="4222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Customer</a:t>
            </a:r>
            <a:r>
              <a:rPr lang="zh-TW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Service</a:t>
            </a:r>
            <a:endParaRPr lang="zh-TW" alt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18B9145C-659A-4DC0-AA26-D4BFBD6DFD52}"/>
              </a:ext>
            </a:extLst>
          </p:cNvPr>
          <p:cNvSpPr/>
          <p:nvPr/>
        </p:nvSpPr>
        <p:spPr>
          <a:xfrm>
            <a:off x="4427538" y="5661025"/>
            <a:ext cx="1512887" cy="4699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>
                <a:solidFill>
                  <a:srgbClr val="000000"/>
                </a:solidFill>
                <a:latin typeface="Calibri" pitchFamily="34" charset="0"/>
              </a:rPr>
              <a:t>IT</a:t>
            </a:r>
            <a:r>
              <a:rPr lang="zh-TW" altLang="en-US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000000"/>
                </a:solidFill>
                <a:latin typeface="Calibri" pitchFamily="34" charset="0"/>
              </a:rPr>
              <a:t>Mgt</a:t>
            </a:r>
            <a:endParaRPr lang="zh-TW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364" name="文字方塊 64">
            <a:extLst>
              <a:ext uri="{FF2B5EF4-FFF2-40B4-BE49-F238E27FC236}">
                <a16:creationId xmlns:a16="http://schemas.microsoft.com/office/drawing/2014/main" id="{1CAC81AF-02C3-4078-93A0-49964D3C4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825" y="188913"/>
            <a:ext cx="2673350" cy="121602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latin typeface="Calibri" panose="020F0502020204030204" pitchFamily="34" charset="0"/>
              </a:rPr>
              <a:t>Service Delivery Process</a:t>
            </a:r>
          </a:p>
          <a:p>
            <a:pPr eaLnBrk="1" hangingPunct="1"/>
            <a:r>
              <a:rPr lang="en-US" altLang="zh-TW">
                <a:latin typeface="Calibri" panose="020F0502020204030204" pitchFamily="34" charset="0"/>
              </a:rPr>
              <a:t>(Routine work)</a:t>
            </a:r>
          </a:p>
          <a:p>
            <a:pPr eaLnBrk="1" hangingPunct="1"/>
            <a:r>
              <a:rPr lang="en-US" altLang="zh-TW">
                <a:latin typeface="Calibri" panose="020F0502020204030204" pitchFamily="34" charset="0"/>
              </a:rPr>
              <a:t>-Repeated</a:t>
            </a:r>
            <a:r>
              <a:rPr lang="zh-TW" altLang="en-US">
                <a:latin typeface="Calibri" panose="020F0502020204030204" pitchFamily="34" charset="0"/>
              </a:rPr>
              <a:t> </a:t>
            </a:r>
            <a:r>
              <a:rPr lang="en-US" altLang="zh-TW">
                <a:latin typeface="Calibri" panose="020F0502020204030204" pitchFamily="34" charset="0"/>
              </a:rPr>
              <a:t>every</a:t>
            </a:r>
            <a:r>
              <a:rPr lang="zh-TW" altLang="en-US">
                <a:latin typeface="Calibri" panose="020F0502020204030204" pitchFamily="34" charset="0"/>
              </a:rPr>
              <a:t> </a:t>
            </a:r>
            <a:r>
              <a:rPr lang="en-US" altLang="zh-TW">
                <a:latin typeface="Calibri" panose="020F0502020204030204" pitchFamily="34" charset="0"/>
              </a:rPr>
              <a:t>month, every</a:t>
            </a:r>
            <a:r>
              <a:rPr lang="zh-TW" altLang="en-US">
                <a:latin typeface="Calibri" panose="020F0502020204030204" pitchFamily="34" charset="0"/>
              </a:rPr>
              <a:t> </a:t>
            </a:r>
            <a:r>
              <a:rPr lang="en-US" altLang="zh-TW">
                <a:latin typeface="Calibri" panose="020F0502020204030204" pitchFamily="34" charset="0"/>
              </a:rPr>
              <a:t>week, every</a:t>
            </a:r>
            <a:r>
              <a:rPr lang="zh-TW" altLang="en-US">
                <a:latin typeface="Calibri" panose="020F0502020204030204" pitchFamily="34" charset="0"/>
              </a:rPr>
              <a:t> </a:t>
            </a:r>
            <a:r>
              <a:rPr lang="en-US" altLang="zh-TW">
                <a:latin typeface="Calibri" panose="020F0502020204030204" pitchFamily="34" charset="0"/>
              </a:rPr>
              <a:t>day</a:t>
            </a:r>
            <a:endParaRPr lang="zh-TW" altLang="en-US">
              <a:latin typeface="Calibri" panose="020F0502020204030204" pitchFamily="34" charset="0"/>
            </a:endParaRPr>
          </a:p>
        </p:txBody>
      </p:sp>
      <p:sp>
        <p:nvSpPr>
          <p:cNvPr id="14365" name="文字方塊 65">
            <a:extLst>
              <a:ext uri="{FF2B5EF4-FFF2-40B4-BE49-F238E27FC236}">
                <a16:creationId xmlns:a16="http://schemas.microsoft.com/office/drawing/2014/main" id="{1B3BA077-2B3E-4369-A091-F4A48E6DE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" y="471488"/>
            <a:ext cx="2046287" cy="941387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latin typeface="Calibri" panose="020F0502020204030204" pitchFamily="34" charset="0"/>
              </a:rPr>
              <a:t>R&amp;D: New</a:t>
            </a:r>
            <a:r>
              <a:rPr lang="zh-TW" altLang="en-US">
                <a:latin typeface="Calibri" panose="020F0502020204030204" pitchFamily="34" charset="0"/>
              </a:rPr>
              <a:t> </a:t>
            </a:r>
            <a:r>
              <a:rPr lang="en-US" altLang="zh-TW">
                <a:latin typeface="Calibri" panose="020F0502020204030204" pitchFamily="34" charset="0"/>
              </a:rPr>
              <a:t>product design, new service delivery process</a:t>
            </a:r>
            <a:endParaRPr lang="zh-TW" altLang="en-US">
              <a:latin typeface="Calibri" panose="020F0502020204030204" pitchFamily="34" charset="0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C2EC0FF4-7B73-4842-90F3-C052D89D49A7}"/>
              </a:ext>
            </a:extLst>
          </p:cNvPr>
          <p:cNvSpPr/>
          <p:nvPr/>
        </p:nvSpPr>
        <p:spPr>
          <a:xfrm>
            <a:off x="2444750" y="5661025"/>
            <a:ext cx="1839913" cy="4699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>
                <a:solidFill>
                  <a:srgbClr val="000000"/>
                </a:solidFill>
                <a:latin typeface="Calibri" pitchFamily="34" charset="0"/>
              </a:rPr>
              <a:t>Business Development</a:t>
            </a:r>
            <a:endParaRPr lang="zh-TW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367" name="Line 45">
            <a:extLst>
              <a:ext uri="{FF2B5EF4-FFF2-40B4-BE49-F238E27FC236}">
                <a16:creationId xmlns:a16="http://schemas.microsoft.com/office/drawing/2014/main" id="{3C9B99DE-DE98-4D52-9A9D-AA67864089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64163" y="620713"/>
            <a:ext cx="8636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68" name="文字方塊 26">
            <a:extLst>
              <a:ext uri="{FF2B5EF4-FFF2-40B4-BE49-F238E27FC236}">
                <a16:creationId xmlns:a16="http://schemas.microsoft.com/office/drawing/2014/main" id="{838A615F-756D-4B4D-B9C9-B6A00F205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5391150"/>
            <a:ext cx="287337" cy="26987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7964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1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9" name="文字方塊 48">
            <a:extLst>
              <a:ext uri="{FF2B5EF4-FFF2-40B4-BE49-F238E27FC236}">
                <a16:creationId xmlns:a16="http://schemas.microsoft.com/office/drawing/2014/main" id="{372A68C8-DD89-422B-9EA5-328742959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5876925"/>
            <a:ext cx="287337" cy="300038"/>
          </a:xfrm>
          <a:prstGeom prst="rect">
            <a:avLst/>
          </a:prstGeom>
          <a:solidFill>
            <a:schemeClr val="folHlink"/>
          </a:solidFill>
          <a:ln w="25400" algn="ctr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70" name="文字方塊 46">
            <a:extLst>
              <a:ext uri="{FF2B5EF4-FFF2-40B4-BE49-F238E27FC236}">
                <a16:creationId xmlns:a16="http://schemas.microsoft.com/office/drawing/2014/main" id="{59FB05F8-248B-4B85-A1E7-AABCAAE88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5876925"/>
            <a:ext cx="2278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latin typeface="Calibri" panose="020F0502020204030204" pitchFamily="34" charset="0"/>
              </a:rPr>
              <a:t>External Organizations</a:t>
            </a:r>
          </a:p>
        </p:txBody>
      </p:sp>
      <p:sp>
        <p:nvSpPr>
          <p:cNvPr id="14371" name="Line 53">
            <a:extLst>
              <a:ext uri="{FF2B5EF4-FFF2-40B4-BE49-F238E27FC236}">
                <a16:creationId xmlns:a16="http://schemas.microsoft.com/office/drawing/2014/main" id="{02234AAE-8622-448B-8E08-385C7419E5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92725" y="3789363"/>
            <a:ext cx="1223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72" name="Line 54">
            <a:extLst>
              <a:ext uri="{FF2B5EF4-FFF2-40B4-BE49-F238E27FC236}">
                <a16:creationId xmlns:a16="http://schemas.microsoft.com/office/drawing/2014/main" id="{DE37A513-83B9-4D1C-9504-6063D6876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83661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AC5BDF3A-D668-4967-82DC-2C0CA0F5BE0B}"/>
              </a:ext>
            </a:extLst>
          </p:cNvPr>
          <p:cNvSpPr/>
          <p:nvPr/>
        </p:nvSpPr>
        <p:spPr>
          <a:xfrm>
            <a:off x="5205413" y="2205038"/>
            <a:ext cx="303212" cy="38576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4374" name="直線箭頭接點 16">
            <a:extLst>
              <a:ext uri="{FF2B5EF4-FFF2-40B4-BE49-F238E27FC236}">
                <a16:creationId xmlns:a16="http://schemas.microsoft.com/office/drawing/2014/main" id="{DCF66E4C-0B59-4D02-87EA-C0524A67FE0A}"/>
              </a:ext>
            </a:extLst>
          </p:cNvPr>
          <p:cNvCxnSpPr>
            <a:cxnSpLocks noChangeShapeType="1"/>
            <a:stCxn id="9" idx="3"/>
          </p:cNvCxnSpPr>
          <p:nvPr/>
        </p:nvCxnSpPr>
        <p:spPr bwMode="auto">
          <a:xfrm flipV="1">
            <a:off x="4787900" y="2398713"/>
            <a:ext cx="417513" cy="9525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75" name="AutoShape 57">
            <a:extLst>
              <a:ext uri="{FF2B5EF4-FFF2-40B4-BE49-F238E27FC236}">
                <a16:creationId xmlns:a16="http://schemas.microsoft.com/office/drawing/2014/main" id="{08E44F6A-AA57-4CAE-A18F-7E9B458F7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2205038"/>
            <a:ext cx="792163" cy="431800"/>
          </a:xfrm>
          <a:prstGeom prst="leftRightArrow">
            <a:avLst>
              <a:gd name="adj1" fmla="val 50000"/>
              <a:gd name="adj2" fmla="val 36691"/>
            </a:avLst>
          </a:prstGeom>
          <a:solidFill>
            <a:srgbClr val="66FF33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14376" name="AutoShape 58">
            <a:extLst>
              <a:ext uri="{FF2B5EF4-FFF2-40B4-BE49-F238E27FC236}">
                <a16:creationId xmlns:a16="http://schemas.microsoft.com/office/drawing/2014/main" id="{F8FD71D8-B62B-4FF7-A83C-D97603E60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205038"/>
            <a:ext cx="792163" cy="431800"/>
          </a:xfrm>
          <a:prstGeom prst="leftRightArrow">
            <a:avLst>
              <a:gd name="adj1" fmla="val 50000"/>
              <a:gd name="adj2" fmla="val 36691"/>
            </a:avLst>
          </a:prstGeom>
          <a:solidFill>
            <a:srgbClr val="66FF33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14378" name="投影片編號版面配置區 2">
            <a:extLst>
              <a:ext uri="{FF2B5EF4-FFF2-40B4-BE49-F238E27FC236}">
                <a16:creationId xmlns:a16="http://schemas.microsoft.com/office/drawing/2014/main" id="{476570A3-7B4B-4EB7-97D4-BFC13AD1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F7BF6358-C0D8-4C41-892B-C361718E7DA0}" type="slidenum">
              <a:rPr kumimoji="0" lang="en-US" altLang="zh-TW">
                <a:latin typeface="Garamond" panose="02020404030301010803" pitchFamily="18" charset="0"/>
              </a:rPr>
              <a:pPr eaLnBrk="1" hangingPunct="1"/>
              <a:t>4</a:t>
            </a:fld>
            <a:endParaRPr kumimoji="0" lang="en-US" altLang="zh-TW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25972E8-C3C2-4B21-B41E-C64EBBAB1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50" y="1125538"/>
            <a:ext cx="3313113" cy="2951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87A9DF0-CCB6-4B73-AF85-0F03383AA20E}"/>
              </a:ext>
            </a:extLst>
          </p:cNvPr>
          <p:cNvSpPr/>
          <p:nvPr/>
        </p:nvSpPr>
        <p:spPr>
          <a:xfrm>
            <a:off x="2279650" y="476250"/>
            <a:ext cx="3752850" cy="602615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508" name="矩形 4">
            <a:extLst>
              <a:ext uri="{FF2B5EF4-FFF2-40B4-BE49-F238E27FC236}">
                <a16:creationId xmlns:a16="http://schemas.microsoft.com/office/drawing/2014/main" id="{1390AE03-FA59-4AEF-9FC0-7607C5E6C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1700213"/>
            <a:ext cx="3133725" cy="1512887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76D464C-D4E4-4E5B-BDD1-59BBA4331386}"/>
              </a:ext>
            </a:extLst>
          </p:cNvPr>
          <p:cNvSpPr/>
          <p:nvPr/>
        </p:nvSpPr>
        <p:spPr>
          <a:xfrm>
            <a:off x="3635375" y="2636838"/>
            <a:ext cx="303213" cy="3873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47DA0DD-CD02-4279-94A1-30323EC77858}"/>
              </a:ext>
            </a:extLst>
          </p:cNvPr>
          <p:cNvSpPr/>
          <p:nvPr/>
        </p:nvSpPr>
        <p:spPr>
          <a:xfrm>
            <a:off x="2771775" y="2251075"/>
            <a:ext cx="303213" cy="38576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FE660AB-F40E-45B9-B641-25B502C22DE4}"/>
              </a:ext>
            </a:extLst>
          </p:cNvPr>
          <p:cNvSpPr/>
          <p:nvPr/>
        </p:nvSpPr>
        <p:spPr>
          <a:xfrm>
            <a:off x="3635375" y="1889125"/>
            <a:ext cx="303213" cy="3873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67384F8-C486-430E-AA99-B1598111892D}"/>
              </a:ext>
            </a:extLst>
          </p:cNvPr>
          <p:cNvSpPr/>
          <p:nvPr/>
        </p:nvSpPr>
        <p:spPr>
          <a:xfrm>
            <a:off x="4484688" y="2214563"/>
            <a:ext cx="303212" cy="38576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513" name="文字方塊 9">
            <a:extLst>
              <a:ext uri="{FF2B5EF4-FFF2-40B4-BE49-F238E27FC236}">
                <a16:creationId xmlns:a16="http://schemas.microsoft.com/office/drawing/2014/main" id="{8E4DE976-A7AF-42E1-AAD1-C5EA71DEE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2133600"/>
            <a:ext cx="1543050" cy="666750"/>
          </a:xfrm>
          <a:prstGeom prst="rect">
            <a:avLst/>
          </a:prstGeom>
          <a:solidFill>
            <a:schemeClr val="folHlink"/>
          </a:solidFill>
          <a:ln w="25400" algn="ctr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zh-TW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zh-TW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Suppliers</a:t>
            </a:r>
            <a:endParaRPr lang="zh-TW" alt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線箭頭接點 12">
            <a:extLst>
              <a:ext uri="{FF2B5EF4-FFF2-40B4-BE49-F238E27FC236}">
                <a16:creationId xmlns:a16="http://schemas.microsoft.com/office/drawing/2014/main" id="{A6D8A9BD-8D17-42EE-B0F6-F9A52A77D36A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3074988" y="2082800"/>
            <a:ext cx="560387" cy="361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箭頭接點 14">
            <a:extLst>
              <a:ext uri="{FF2B5EF4-FFF2-40B4-BE49-F238E27FC236}">
                <a16:creationId xmlns:a16="http://schemas.microsoft.com/office/drawing/2014/main" id="{27AAAFC2-24BD-44DD-907B-C221B5F5F143}"/>
              </a:ext>
            </a:extLst>
          </p:cNvPr>
          <p:cNvCxnSpPr>
            <a:stCxn id="7" idx="3"/>
            <a:endCxn id="6" idx="1"/>
          </p:cNvCxnSpPr>
          <p:nvPr/>
        </p:nvCxnSpPr>
        <p:spPr>
          <a:xfrm>
            <a:off x="3074988" y="2444750"/>
            <a:ext cx="560387" cy="385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箭頭接點 16">
            <a:extLst>
              <a:ext uri="{FF2B5EF4-FFF2-40B4-BE49-F238E27FC236}">
                <a16:creationId xmlns:a16="http://schemas.microsoft.com/office/drawing/2014/main" id="{BA0AD534-34A3-44FA-A762-7B9453204371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3938588" y="2082800"/>
            <a:ext cx="546100" cy="325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箭頭接點 17">
            <a:extLst>
              <a:ext uri="{FF2B5EF4-FFF2-40B4-BE49-F238E27FC236}">
                <a16:creationId xmlns:a16="http://schemas.microsoft.com/office/drawing/2014/main" id="{BE1A2249-172A-4C8D-B995-ECBF4869F38E}"/>
              </a:ext>
            </a:extLst>
          </p:cNvPr>
          <p:cNvCxnSpPr>
            <a:stCxn id="6" idx="3"/>
            <a:endCxn id="9" idx="1"/>
          </p:cNvCxnSpPr>
          <p:nvPr/>
        </p:nvCxnSpPr>
        <p:spPr>
          <a:xfrm flipV="1">
            <a:off x="3938588" y="2408238"/>
            <a:ext cx="546100" cy="422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FA591F0E-9075-4043-AB71-BE6BA1FFF0CB}"/>
              </a:ext>
            </a:extLst>
          </p:cNvPr>
          <p:cNvSpPr txBox="1"/>
          <p:nvPr/>
        </p:nvSpPr>
        <p:spPr>
          <a:xfrm>
            <a:off x="2573338" y="588963"/>
            <a:ext cx="609600" cy="523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R&amp;D</a:t>
            </a:r>
            <a:endParaRPr lang="zh-TW" alt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直線箭頭接點 29">
            <a:extLst>
              <a:ext uri="{FF2B5EF4-FFF2-40B4-BE49-F238E27FC236}">
                <a16:creationId xmlns:a16="http://schemas.microsoft.com/office/drawing/2014/main" id="{D18C71CD-C370-4921-A9EE-4BA98E531346}"/>
              </a:ext>
            </a:extLst>
          </p:cNvPr>
          <p:cNvCxnSpPr/>
          <p:nvPr/>
        </p:nvCxnSpPr>
        <p:spPr>
          <a:xfrm>
            <a:off x="3535363" y="3203575"/>
            <a:ext cx="12700" cy="355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直線箭頭接點 30">
            <a:extLst>
              <a:ext uri="{FF2B5EF4-FFF2-40B4-BE49-F238E27FC236}">
                <a16:creationId xmlns:a16="http://schemas.microsoft.com/office/drawing/2014/main" id="{43AE1F97-3707-4A34-8671-0CC92A4CF2A1}"/>
              </a:ext>
            </a:extLst>
          </p:cNvPr>
          <p:cNvCxnSpPr/>
          <p:nvPr/>
        </p:nvCxnSpPr>
        <p:spPr>
          <a:xfrm>
            <a:off x="4598988" y="3217863"/>
            <a:ext cx="12700" cy="355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線箭頭接點 31">
            <a:extLst>
              <a:ext uri="{FF2B5EF4-FFF2-40B4-BE49-F238E27FC236}">
                <a16:creationId xmlns:a16="http://schemas.microsoft.com/office/drawing/2014/main" id="{9A790EA0-6004-4E4D-A3A0-36A1070EB71C}"/>
              </a:ext>
            </a:extLst>
          </p:cNvPr>
          <p:cNvCxnSpPr/>
          <p:nvPr/>
        </p:nvCxnSpPr>
        <p:spPr>
          <a:xfrm>
            <a:off x="4046538" y="3217863"/>
            <a:ext cx="14287" cy="355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A6A84AF7-09F4-47A6-8150-ADF4B6913995}"/>
              </a:ext>
            </a:extLst>
          </p:cNvPr>
          <p:cNvSpPr txBox="1"/>
          <p:nvPr/>
        </p:nvSpPr>
        <p:spPr>
          <a:xfrm>
            <a:off x="2870200" y="3597275"/>
            <a:ext cx="2422525" cy="392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>
                <a:solidFill>
                  <a:srgbClr val="000000"/>
                </a:solidFill>
                <a:latin typeface="Calibri" pitchFamily="34" charset="0"/>
              </a:rPr>
              <a:t>Management</a:t>
            </a:r>
            <a:r>
              <a:rPr lang="zh-TW" altLang="en-US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000000"/>
                </a:solidFill>
                <a:latin typeface="Calibri" pitchFamily="34" charset="0"/>
              </a:rPr>
              <a:t>Processes</a:t>
            </a:r>
            <a:endParaRPr lang="zh-TW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AE63D418-BA42-412A-97BD-261344E15145}"/>
              </a:ext>
            </a:extLst>
          </p:cNvPr>
          <p:cNvSpPr txBox="1"/>
          <p:nvPr/>
        </p:nvSpPr>
        <p:spPr>
          <a:xfrm>
            <a:off x="2917825" y="4332288"/>
            <a:ext cx="2374900" cy="392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>
                <a:solidFill>
                  <a:srgbClr val="000000"/>
                </a:solidFill>
                <a:latin typeface="Calibri" pitchFamily="34" charset="0"/>
              </a:rPr>
              <a:t>Finance/Acct. (Process)</a:t>
            </a:r>
            <a:endParaRPr lang="zh-TW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4A0547CA-B5EE-4A4D-ADC2-D64CACE4CE00}"/>
              </a:ext>
            </a:extLst>
          </p:cNvPr>
          <p:cNvSpPr txBox="1"/>
          <p:nvPr/>
        </p:nvSpPr>
        <p:spPr>
          <a:xfrm>
            <a:off x="2916238" y="4981575"/>
            <a:ext cx="2376487" cy="392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>
                <a:solidFill>
                  <a:srgbClr val="000000"/>
                </a:solidFill>
                <a:latin typeface="Calibri" pitchFamily="34" charset="0"/>
              </a:rPr>
              <a:t>HR (Process)</a:t>
            </a:r>
            <a:endParaRPr lang="zh-TW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DD779582-28E8-4DA8-A71A-929937544D75}"/>
              </a:ext>
            </a:extLst>
          </p:cNvPr>
          <p:cNvSpPr txBox="1"/>
          <p:nvPr/>
        </p:nvSpPr>
        <p:spPr>
          <a:xfrm>
            <a:off x="3995738" y="620713"/>
            <a:ext cx="1727200" cy="392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>
                <a:solidFill>
                  <a:srgbClr val="000000"/>
                </a:solidFill>
                <a:latin typeface="Calibri" pitchFamily="34" charset="0"/>
              </a:rPr>
              <a:t>Marketing/Sales</a:t>
            </a:r>
            <a:endParaRPr lang="zh-TW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26" name="文字方塊 39">
            <a:extLst>
              <a:ext uri="{FF2B5EF4-FFF2-40B4-BE49-F238E27FC236}">
                <a16:creationId xmlns:a16="http://schemas.microsoft.com/office/drawing/2014/main" id="{BD573F50-B7CA-4C5F-8EFC-9B83317E3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9550" y="2066925"/>
            <a:ext cx="1925638" cy="66675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latin typeface="Calibri" panose="020F0502020204030204" pitchFamily="34" charset="0"/>
              </a:rPr>
              <a:t>Services/Products </a:t>
            </a:r>
          </a:p>
          <a:p>
            <a:pPr eaLnBrk="1" hangingPunct="1"/>
            <a:r>
              <a:rPr lang="en-US" altLang="zh-TW">
                <a:latin typeface="Calibri" panose="020F0502020204030204" pitchFamily="34" charset="0"/>
              </a:rPr>
              <a:t>to Customers</a:t>
            </a:r>
            <a:endParaRPr lang="zh-TW" altLang="en-US">
              <a:latin typeface="Calibri" panose="020F0502020204030204" pitchFamily="34" charset="0"/>
            </a:endParaRPr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5C78BD01-B83C-4490-A34E-32BC864AF2FA}"/>
              </a:ext>
            </a:extLst>
          </p:cNvPr>
          <p:cNvSpPr txBox="1"/>
          <p:nvPr/>
        </p:nvSpPr>
        <p:spPr>
          <a:xfrm>
            <a:off x="3128963" y="1196975"/>
            <a:ext cx="2019300" cy="4222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Customer</a:t>
            </a:r>
            <a:r>
              <a:rPr lang="zh-TW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Service</a:t>
            </a:r>
            <a:endParaRPr lang="zh-TW" alt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BD8BC464-A2ED-4E25-8D98-7B616DD3B894}"/>
              </a:ext>
            </a:extLst>
          </p:cNvPr>
          <p:cNvSpPr/>
          <p:nvPr/>
        </p:nvSpPr>
        <p:spPr>
          <a:xfrm>
            <a:off x="4427538" y="5661025"/>
            <a:ext cx="1512887" cy="4699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>
                <a:solidFill>
                  <a:srgbClr val="000000"/>
                </a:solidFill>
                <a:latin typeface="Calibri" pitchFamily="34" charset="0"/>
              </a:rPr>
              <a:t>IT</a:t>
            </a:r>
            <a:r>
              <a:rPr lang="zh-TW" altLang="en-US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000000"/>
                </a:solidFill>
                <a:latin typeface="Calibri" pitchFamily="34" charset="0"/>
              </a:rPr>
              <a:t>Mgt</a:t>
            </a:r>
            <a:endParaRPr lang="zh-TW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B9A52B8B-4EED-4AB1-A405-DD1D99FED8DD}"/>
              </a:ext>
            </a:extLst>
          </p:cNvPr>
          <p:cNvSpPr/>
          <p:nvPr/>
        </p:nvSpPr>
        <p:spPr>
          <a:xfrm>
            <a:off x="2444750" y="5661025"/>
            <a:ext cx="1839913" cy="4699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>
                <a:solidFill>
                  <a:srgbClr val="000000"/>
                </a:solidFill>
                <a:latin typeface="Calibri" pitchFamily="34" charset="0"/>
              </a:rPr>
              <a:t>Business Development</a:t>
            </a:r>
            <a:endParaRPr lang="zh-TW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矩形 8">
            <a:extLst>
              <a:ext uri="{FF2B5EF4-FFF2-40B4-BE49-F238E27FC236}">
                <a16:creationId xmlns:a16="http://schemas.microsoft.com/office/drawing/2014/main" id="{E8451886-FF95-4E28-BC36-41709F0C6FA7}"/>
              </a:ext>
            </a:extLst>
          </p:cNvPr>
          <p:cNvSpPr/>
          <p:nvPr/>
        </p:nvSpPr>
        <p:spPr>
          <a:xfrm>
            <a:off x="5205413" y="2205038"/>
            <a:ext cx="303212" cy="38576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1531" name="直線箭頭接點 16">
            <a:extLst>
              <a:ext uri="{FF2B5EF4-FFF2-40B4-BE49-F238E27FC236}">
                <a16:creationId xmlns:a16="http://schemas.microsoft.com/office/drawing/2014/main" id="{CEF5E94D-CBE0-4424-8CB5-8D0A6F6A4D77}"/>
              </a:ext>
            </a:extLst>
          </p:cNvPr>
          <p:cNvCxnSpPr>
            <a:cxnSpLocks noChangeShapeType="1"/>
            <a:stCxn id="9" idx="3"/>
          </p:cNvCxnSpPr>
          <p:nvPr/>
        </p:nvCxnSpPr>
        <p:spPr bwMode="auto">
          <a:xfrm flipV="1">
            <a:off x="4787900" y="2398713"/>
            <a:ext cx="417513" cy="9525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32" name="AutoShape 39">
            <a:extLst>
              <a:ext uri="{FF2B5EF4-FFF2-40B4-BE49-F238E27FC236}">
                <a16:creationId xmlns:a16="http://schemas.microsoft.com/office/drawing/2014/main" id="{E65CA9E3-AD3A-488D-A380-CDD448F76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2205038"/>
            <a:ext cx="792163" cy="431800"/>
          </a:xfrm>
          <a:prstGeom prst="leftRightArrow">
            <a:avLst>
              <a:gd name="adj1" fmla="val 50000"/>
              <a:gd name="adj2" fmla="val 36691"/>
            </a:avLst>
          </a:prstGeom>
          <a:solidFill>
            <a:srgbClr val="66FF33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21533" name="AutoShape 40">
            <a:extLst>
              <a:ext uri="{FF2B5EF4-FFF2-40B4-BE49-F238E27FC236}">
                <a16:creationId xmlns:a16="http://schemas.microsoft.com/office/drawing/2014/main" id="{F369D2AD-0714-4987-9F2E-AE7A4A2A4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205038"/>
            <a:ext cx="792163" cy="431800"/>
          </a:xfrm>
          <a:prstGeom prst="leftRightArrow">
            <a:avLst>
              <a:gd name="adj1" fmla="val 50000"/>
              <a:gd name="adj2" fmla="val 36691"/>
            </a:avLst>
          </a:prstGeom>
          <a:solidFill>
            <a:srgbClr val="66FF33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21534" name="Text Box 42">
            <a:extLst>
              <a:ext uri="{FF2B5EF4-FFF2-40B4-BE49-F238E27FC236}">
                <a16:creationId xmlns:a16="http://schemas.microsoft.com/office/drawing/2014/main" id="{CDD9A321-B104-4B6D-B3D7-6267721B7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3711575"/>
            <a:ext cx="17637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600" b="1" i="1"/>
              <a:t>Service Delivery Process</a:t>
            </a:r>
          </a:p>
        </p:txBody>
      </p:sp>
      <p:sp>
        <p:nvSpPr>
          <p:cNvPr id="21535" name="Text Box 44">
            <a:extLst>
              <a:ext uri="{FF2B5EF4-FFF2-40B4-BE49-F238E27FC236}">
                <a16:creationId xmlns:a16="http://schemas.microsoft.com/office/drawing/2014/main" id="{5A6302F7-5226-48B7-AF06-A4893B35C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3716338"/>
            <a:ext cx="2016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600" b="1" i="1"/>
              <a:t>Service Encounter</a:t>
            </a:r>
          </a:p>
        </p:txBody>
      </p:sp>
      <p:sp>
        <p:nvSpPr>
          <p:cNvPr id="21536" name="Oval 45">
            <a:extLst>
              <a:ext uri="{FF2B5EF4-FFF2-40B4-BE49-F238E27FC236}">
                <a16:creationId xmlns:a16="http://schemas.microsoft.com/office/drawing/2014/main" id="{EC3CDEC0-EB43-4FDF-907F-BFC0E78B6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1412875"/>
            <a:ext cx="1439862" cy="1944688"/>
          </a:xfrm>
          <a:prstGeom prst="ellipse">
            <a:avLst/>
          </a:prstGeom>
          <a:noFill/>
          <a:ln w="9525" cap="rnd" algn="ctr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21537" name="Oval 47">
            <a:extLst>
              <a:ext uri="{FF2B5EF4-FFF2-40B4-BE49-F238E27FC236}">
                <a16:creationId xmlns:a16="http://schemas.microsoft.com/office/drawing/2014/main" id="{0092D59E-F2F6-4261-9F71-6E43439FB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57338"/>
            <a:ext cx="5689600" cy="1800225"/>
          </a:xfrm>
          <a:prstGeom prst="ellipse">
            <a:avLst/>
          </a:prstGeom>
          <a:noFill/>
          <a:ln w="9525" cap="rnd" algn="ctr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21538" name="Line 48">
            <a:extLst>
              <a:ext uri="{FF2B5EF4-FFF2-40B4-BE49-F238E27FC236}">
                <a16:creationId xmlns:a16="http://schemas.microsoft.com/office/drawing/2014/main" id="{CDC88913-0BF3-479C-86F5-4F18EB29D4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0113" y="3068638"/>
            <a:ext cx="1008062" cy="5762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539" name="Line 49">
            <a:extLst>
              <a:ext uri="{FF2B5EF4-FFF2-40B4-BE49-F238E27FC236}">
                <a16:creationId xmlns:a16="http://schemas.microsoft.com/office/drawing/2014/main" id="{7329698E-AE58-4103-BAA7-C7EEDC5CFA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16688" y="3284538"/>
            <a:ext cx="647700" cy="3603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540" name="Text Box 50">
            <a:extLst>
              <a:ext uri="{FF2B5EF4-FFF2-40B4-BE49-F238E27FC236}">
                <a16:creationId xmlns:a16="http://schemas.microsoft.com/office/drawing/2014/main" id="{633681FD-3131-4CA4-96E3-6CCCC05F0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15888"/>
            <a:ext cx="4752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600" b="1" i="1"/>
              <a:t>Conceptual Diagram of an Organization Design</a:t>
            </a:r>
          </a:p>
        </p:txBody>
      </p:sp>
      <p:sp>
        <p:nvSpPr>
          <p:cNvPr id="21542" name="投影片編號版面配置區 4">
            <a:extLst>
              <a:ext uri="{FF2B5EF4-FFF2-40B4-BE49-F238E27FC236}">
                <a16:creationId xmlns:a16="http://schemas.microsoft.com/office/drawing/2014/main" id="{16AB2C99-C806-4A36-B3F7-A7249E6D7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344D219E-465F-4D42-B919-F1B63EE065B2}" type="slidenum">
              <a:rPr kumimoji="0" lang="en-US" altLang="zh-TW">
                <a:latin typeface="Garamond" panose="02020404030301010803" pitchFamily="18" charset="0"/>
              </a:rPr>
              <a:pPr eaLnBrk="1" hangingPunct="1"/>
              <a:t>5</a:t>
            </a:fld>
            <a:endParaRPr kumimoji="0" lang="en-US" altLang="zh-TW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>
            <a:extLst>
              <a:ext uri="{FF2B5EF4-FFF2-40B4-BE49-F238E27FC236}">
                <a16:creationId xmlns:a16="http://schemas.microsoft.com/office/drawing/2014/main" id="{EC452687-E5F3-4E26-9611-AEABD215A5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3A4E50-07CC-4787-8780-D0AE49DE0C56}" type="slidenum">
              <a:rPr kumimoji="0" lang="en-US" altLang="zh-TW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kumimoji="0" lang="en-US" altLang="zh-TW" sz="1200">
              <a:latin typeface="Garamond" panose="02020404030301010803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3F3DD-69BE-4FC9-8E62-11A80FECF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latin typeface="+mj-lt"/>
                <a:ea typeface="PMingLiU" pitchFamily="18" charset="-120"/>
              </a:rPr>
              <a:t>EC Websites Development</a:t>
            </a:r>
          </a:p>
        </p:txBody>
      </p:sp>
      <p:sp>
        <p:nvSpPr>
          <p:cNvPr id="16389" name="Slide Number Placeholder 5">
            <a:extLst>
              <a:ext uri="{FF2B5EF4-FFF2-40B4-BE49-F238E27FC236}">
                <a16:creationId xmlns:a16="http://schemas.microsoft.com/office/drawing/2014/main" id="{C0BDFD5F-52E9-481C-9226-B2E95F4E357C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5410087-99E1-43DF-B909-448D1C1889A4}" type="slidenum">
              <a:rPr kumimoji="0" lang="en-US" altLang="zh-TW" sz="1200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kumimoji="0" lang="en-US" altLang="zh-TW" sz="1200">
              <a:latin typeface="Garamond" panose="02020404030301010803" pitchFamily="18" charset="0"/>
            </a:endParaRPr>
          </a:p>
        </p:txBody>
      </p:sp>
      <p:sp>
        <p:nvSpPr>
          <p:cNvPr id="16390" name="Rectangle 2">
            <a:extLst>
              <a:ext uri="{FF2B5EF4-FFF2-40B4-BE49-F238E27FC236}">
                <a16:creationId xmlns:a16="http://schemas.microsoft.com/office/drawing/2014/main" id="{0545D0A7-73B5-4016-8736-B10ECDF435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Processes, IS and IT</a:t>
            </a:r>
          </a:p>
        </p:txBody>
      </p:sp>
      <p:graphicFrame>
        <p:nvGraphicFramePr>
          <p:cNvPr id="16391" name="Object 3">
            <a:extLst>
              <a:ext uri="{FF2B5EF4-FFF2-40B4-BE49-F238E27FC236}">
                <a16:creationId xmlns:a16="http://schemas.microsoft.com/office/drawing/2014/main" id="{6ED4CE31-C882-41B4-B483-44EB1CEE7D67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066800" y="1600200"/>
          <a:ext cx="6956425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icture" r:id="rId3" imgW="5838444" imgH="3657600" progId="Word.Picture.8">
                  <p:embed/>
                </p:oleObj>
              </mc:Choice>
              <mc:Fallback>
                <p:oleObj name="Picture" r:id="rId3" imgW="5838444" imgH="3657600" progId="Word.Picture.8">
                  <p:embed/>
                  <p:pic>
                    <p:nvPicPr>
                      <p:cNvPr id="16391" name="Object 3">
                        <a:extLst>
                          <a:ext uri="{FF2B5EF4-FFF2-40B4-BE49-F238E27FC236}">
                            <a16:creationId xmlns:a16="http://schemas.microsoft.com/office/drawing/2014/main" id="{6ED4CE31-C882-41B4-B483-44EB1CEE7D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00200"/>
                        <a:ext cx="6956425" cy="453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5328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6">
            <a:extLst>
              <a:ext uri="{FF2B5EF4-FFF2-40B4-BE49-F238E27FC236}">
                <a16:creationId xmlns:a16="http://schemas.microsoft.com/office/drawing/2014/main" id="{63D9C1CC-F10E-4B9C-8222-5E1AFC96C3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3F77DB-9B20-4D67-A622-BB97066F940C}" type="slidenum">
              <a:rPr kumimoji="0" lang="en-US" altLang="zh-TW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kumimoji="0" lang="en-US" altLang="zh-TW" sz="1200">
              <a:latin typeface="Garamond" panose="02020404030301010803" pitchFamily="18" charset="0"/>
            </a:endParaRPr>
          </a:p>
        </p:txBody>
      </p:sp>
      <p:sp>
        <p:nvSpPr>
          <p:cNvPr id="55300" name="Date Placeholder 3">
            <a:extLst>
              <a:ext uri="{FF2B5EF4-FFF2-40B4-BE49-F238E27FC236}">
                <a16:creationId xmlns:a16="http://schemas.microsoft.com/office/drawing/2014/main" id="{6784476A-C623-4B0F-AB64-0DF0B4EF647D}"/>
              </a:ext>
            </a:extLst>
          </p:cNvPr>
          <p:cNvSpPr txBox="1">
            <a:spLocks noGrp="1"/>
          </p:cNvSpPr>
          <p:nvPr/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1200">
                <a:latin typeface="Garamond" panose="02020404030301010803" pitchFamily="18" charset="0"/>
              </a:rPr>
              <a:t>2010 FALL</a:t>
            </a:r>
            <a:endParaRPr kumimoji="0" lang="en-US" altLang="zh-TW" sz="1200">
              <a:latin typeface="Garamond" panose="02020404030301010803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1D08F-7AF7-4603-85E5-E983A48BC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latin typeface="+mj-lt"/>
                <a:ea typeface="PMingLiU" pitchFamily="18" charset="-120"/>
              </a:rPr>
              <a:t>EC Websites Development</a:t>
            </a:r>
          </a:p>
        </p:txBody>
      </p:sp>
      <p:sp>
        <p:nvSpPr>
          <p:cNvPr id="55302" name="Slide Number Placeholder 5">
            <a:extLst>
              <a:ext uri="{FF2B5EF4-FFF2-40B4-BE49-F238E27FC236}">
                <a16:creationId xmlns:a16="http://schemas.microsoft.com/office/drawing/2014/main" id="{354BEA1E-56EE-4D4C-AE17-F018D9636A8E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B7C702A-CCE2-475D-99E9-0726D98CB824}" type="slidenum">
              <a:rPr kumimoji="0" lang="en-US" altLang="zh-TW" sz="1200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kumimoji="0" lang="en-US" altLang="zh-TW" sz="1200">
              <a:latin typeface="Garamond" panose="02020404030301010803" pitchFamily="18" charset="0"/>
            </a:endParaRPr>
          </a:p>
        </p:txBody>
      </p:sp>
      <p:sp>
        <p:nvSpPr>
          <p:cNvPr id="55303" name="Rectangle 2">
            <a:extLst>
              <a:ext uri="{FF2B5EF4-FFF2-40B4-BE49-F238E27FC236}">
                <a16:creationId xmlns:a16="http://schemas.microsoft.com/office/drawing/2014/main" id="{CFF1C669-B5AB-43F6-8F14-8D511A3A19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Website and Information System</a:t>
            </a:r>
          </a:p>
        </p:txBody>
      </p:sp>
      <p:sp>
        <p:nvSpPr>
          <p:cNvPr id="55304" name="Rectangle 3">
            <a:extLst>
              <a:ext uri="{FF2B5EF4-FFF2-40B4-BE49-F238E27FC236}">
                <a16:creationId xmlns:a16="http://schemas.microsoft.com/office/drawing/2014/main" id="{3A6360FA-7D7D-4488-A071-DF2C611BC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600" i="1">
                <a:solidFill>
                  <a:srgbClr val="FF0000"/>
                </a:solidFill>
              </a:rPr>
              <a:t>A website is simply a part of a company</a:t>
            </a:r>
            <a:r>
              <a:rPr lang="en-US" altLang="zh-TW" sz="2600" i="1">
                <a:solidFill>
                  <a:srgbClr val="FF0000"/>
                </a:solidFill>
                <a:latin typeface="Times New Roman" panose="02020603050405020304" pitchFamily="18" charset="0"/>
              </a:rPr>
              <a:t>’</a:t>
            </a:r>
            <a:r>
              <a:rPr lang="en-US" altLang="zh-TW" sz="2600" i="1">
                <a:solidFill>
                  <a:srgbClr val="FF0000"/>
                </a:solidFill>
              </a:rPr>
              <a:t>s information system.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600"/>
          </a:p>
          <a:p>
            <a:pPr eaLnBrk="1" hangingPunct="1"/>
            <a:r>
              <a:rPr lang="en-US" altLang="zh-TW" sz="2600"/>
              <a:t>K.Laudon and J.Laudon, </a:t>
            </a:r>
            <a:r>
              <a:rPr lang="en-US" altLang="zh-TW" sz="2600" i="1"/>
              <a:t>Management Information Systems</a:t>
            </a:r>
            <a:r>
              <a:rPr lang="en-US" altLang="zh-TW" sz="2600"/>
              <a:t>, 13th ed., Pearson, 2014. (p.45)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zh-TW" i="1"/>
              <a:t>Definition: An information system is a set of interrelated components that collect (or retrieve), process, store, and distribute information to </a:t>
            </a:r>
            <a:r>
              <a:rPr lang="en-US" altLang="zh-TW" i="1">
                <a:solidFill>
                  <a:srgbClr val="660066"/>
                </a:solidFill>
              </a:rPr>
              <a:t>support decision making</a:t>
            </a:r>
            <a:r>
              <a:rPr lang="en-US" altLang="zh-TW" i="1"/>
              <a:t> and </a:t>
            </a:r>
            <a:r>
              <a:rPr lang="en-US" altLang="zh-TW" i="1">
                <a:solidFill>
                  <a:srgbClr val="660066"/>
                </a:solidFill>
              </a:rPr>
              <a:t>control</a:t>
            </a:r>
            <a:r>
              <a:rPr lang="en-US" altLang="zh-TW" i="1"/>
              <a:t> in an organization</a:t>
            </a:r>
            <a:r>
              <a:rPr lang="en-US" altLang="zh-TW" sz="220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D1B98A7B-9007-4D93-A503-889C030E73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2EB1589-51AF-4CB8-9E87-94E339E8015B}" type="slidenum">
              <a:rPr kumimoji="0" lang="en-US" altLang="zh-TW" smtClean="0">
                <a:latin typeface="Garamond" panose="02020404030301010803" pitchFamily="18" charset="0"/>
              </a:rPr>
              <a:pPr/>
              <a:t>8</a:t>
            </a:fld>
            <a:endParaRPr kumimoji="0" lang="en-US" altLang="zh-TW">
              <a:latin typeface="Garamond" panose="02020404030301010803" pitchFamily="18" charset="0"/>
            </a:endParaRP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A1F29F5E-2E05-4951-B74A-AA0B6363A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latin typeface="+mj-lt"/>
                <a:ea typeface="PMingLiU" pitchFamily="18" charset="-120"/>
              </a:rPr>
              <a:t>EC Websites Development</a:t>
            </a:r>
          </a:p>
        </p:txBody>
      </p:sp>
      <p:sp>
        <p:nvSpPr>
          <p:cNvPr id="6149" name="Slide Number Placeholder 6">
            <a:extLst>
              <a:ext uri="{FF2B5EF4-FFF2-40B4-BE49-F238E27FC236}">
                <a16:creationId xmlns:a16="http://schemas.microsoft.com/office/drawing/2014/main" id="{37E34576-BA1A-4C47-9C76-68E559E5ED2D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251A2F1-4149-4180-93D6-7FC6A44F8C4C}" type="slidenum">
              <a:rPr kumimoji="0" lang="en-US" altLang="zh-TW" sz="1200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kumimoji="0" lang="en-US" altLang="zh-TW" sz="1200">
              <a:latin typeface="Garamond" panose="02020404030301010803" pitchFamily="18" charset="0"/>
            </a:endParaRPr>
          </a:p>
        </p:txBody>
      </p:sp>
      <p:sp>
        <p:nvSpPr>
          <p:cNvPr id="6150" name="Rectangle 2">
            <a:extLst>
              <a:ext uri="{FF2B5EF4-FFF2-40B4-BE49-F238E27FC236}">
                <a16:creationId xmlns:a16="http://schemas.microsoft.com/office/drawing/2014/main" id="{569B8F03-3DA8-418E-8AF3-D6BA41B9E8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Processes, IS and IT</a:t>
            </a:r>
          </a:p>
        </p:txBody>
      </p:sp>
      <p:sp>
        <p:nvSpPr>
          <p:cNvPr id="6151" name="Rectangle 3">
            <a:extLst>
              <a:ext uri="{FF2B5EF4-FFF2-40B4-BE49-F238E27FC236}">
                <a16:creationId xmlns:a16="http://schemas.microsoft.com/office/drawing/2014/main" id="{BB6A77D2-5106-4889-96B4-91A69AFFA4E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1295400"/>
          </a:xfrm>
        </p:spPr>
        <p:txBody>
          <a:bodyPr/>
          <a:lstStyle/>
          <a:p>
            <a:pPr eaLnBrk="1" hangingPunct="1"/>
            <a:r>
              <a:rPr lang="en-US" altLang="zh-TW" sz="2600" i="1" dirty="0"/>
              <a:t>Information technologies provide the </a:t>
            </a:r>
            <a:r>
              <a:rPr lang="en-US" altLang="zh-TW" sz="2600" i="1" dirty="0">
                <a:solidFill>
                  <a:srgbClr val="660066"/>
                </a:solidFill>
              </a:rPr>
              <a:t>infrastructure</a:t>
            </a:r>
            <a:r>
              <a:rPr lang="en-US" altLang="zh-TW" sz="2600" i="1" dirty="0"/>
              <a:t> and </a:t>
            </a:r>
            <a:r>
              <a:rPr lang="en-US" altLang="zh-TW" sz="2600" i="1" dirty="0">
                <a:solidFill>
                  <a:srgbClr val="660066"/>
                </a:solidFill>
              </a:rPr>
              <a:t>support</a:t>
            </a:r>
            <a:r>
              <a:rPr lang="en-US" altLang="zh-TW" sz="2600" i="1" dirty="0"/>
              <a:t> to build an information system to support the business processes (i.e. operations).</a:t>
            </a:r>
          </a:p>
        </p:txBody>
      </p:sp>
      <p:grpSp>
        <p:nvGrpSpPr>
          <p:cNvPr id="6152" name="Group 4">
            <a:extLst>
              <a:ext uri="{FF2B5EF4-FFF2-40B4-BE49-F238E27FC236}">
                <a16:creationId xmlns:a16="http://schemas.microsoft.com/office/drawing/2014/main" id="{731536AA-BC54-4A18-9389-8FC59268257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24000" y="2133600"/>
            <a:ext cx="6172200" cy="3886200"/>
            <a:chOff x="2350" y="2910"/>
            <a:chExt cx="8452" cy="5440"/>
          </a:xfrm>
        </p:grpSpPr>
        <p:sp>
          <p:nvSpPr>
            <p:cNvPr id="6153" name="AutoShape 5">
              <a:extLst>
                <a:ext uri="{FF2B5EF4-FFF2-40B4-BE49-F238E27FC236}">
                  <a16:creationId xmlns:a16="http://schemas.microsoft.com/office/drawing/2014/main" id="{44653ACF-B4FB-4278-9712-307B179EA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0" y="2910"/>
              <a:ext cx="8452" cy="5440"/>
            </a:xfrm>
            <a:prstGeom prst="leftRightArrow">
              <a:avLst>
                <a:gd name="adj1" fmla="val 50000"/>
                <a:gd name="adj2" fmla="val 3107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h-TH" altLang="zh-TW" sz="1800"/>
            </a:p>
          </p:txBody>
        </p:sp>
        <p:sp>
          <p:nvSpPr>
            <p:cNvPr id="6154" name="Rectangle 6">
              <a:extLst>
                <a:ext uri="{FF2B5EF4-FFF2-40B4-BE49-F238E27FC236}">
                  <a16:creationId xmlns:a16="http://schemas.microsoft.com/office/drawing/2014/main" id="{014C0C4E-206A-405C-9FCE-EFEAEF195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6" y="5470"/>
              <a:ext cx="6260" cy="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dirty="0">
                  <a:latin typeface="Times New Roman" panose="02020603050405020304" pitchFamily="18" charset="0"/>
                </a:rPr>
                <a:t>Information Systems</a:t>
              </a:r>
              <a:endParaRPr lang="en-US" altLang="zh-TW" sz="1800" dirty="0"/>
            </a:p>
          </p:txBody>
        </p:sp>
        <p:sp>
          <p:nvSpPr>
            <p:cNvPr id="6155" name="Rectangle 7">
              <a:extLst>
                <a:ext uri="{FF2B5EF4-FFF2-40B4-BE49-F238E27FC236}">
                  <a16:creationId xmlns:a16="http://schemas.microsoft.com/office/drawing/2014/main" id="{CB350102-FCA8-4C90-80C7-D98CE857E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6" y="6270"/>
              <a:ext cx="6260" cy="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>
                  <a:latin typeface="Times New Roman" panose="02020603050405020304" pitchFamily="18" charset="0"/>
                </a:rPr>
                <a:t>Information Technologies</a:t>
              </a:r>
              <a:endParaRPr lang="en-US" altLang="zh-TW" sz="1800"/>
            </a:p>
          </p:txBody>
        </p:sp>
        <p:sp>
          <p:nvSpPr>
            <p:cNvPr id="6156" name="Rectangle 8">
              <a:extLst>
                <a:ext uri="{FF2B5EF4-FFF2-40B4-BE49-F238E27FC236}">
                  <a16:creationId xmlns:a16="http://schemas.microsoft.com/office/drawing/2014/main" id="{3CEEF5C7-34CE-4662-B71B-8371FE0B1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6" y="4670"/>
              <a:ext cx="6260" cy="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>
                  <a:latin typeface="Times New Roman" panose="02020603050405020304" pitchFamily="18" charset="0"/>
                </a:rPr>
                <a:t>Business Processes</a:t>
              </a:r>
              <a:endParaRPr lang="en-US" altLang="zh-TW" sz="1800"/>
            </a:p>
          </p:txBody>
        </p:sp>
        <p:sp>
          <p:nvSpPr>
            <p:cNvPr id="6157" name="AutoShape 9">
              <a:extLst>
                <a:ext uri="{FF2B5EF4-FFF2-40B4-BE49-F238E27FC236}">
                  <a16:creationId xmlns:a16="http://schemas.microsoft.com/office/drawing/2014/main" id="{8EABF5BB-39F1-40DB-A2B6-2A11BFD37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6" y="5470"/>
              <a:ext cx="1038" cy="640"/>
            </a:xfrm>
            <a:prstGeom prst="leftRightArrow">
              <a:avLst>
                <a:gd name="adj1" fmla="val 50000"/>
                <a:gd name="adj2" fmla="val 3243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h-TH" altLang="zh-TW" sz="1800"/>
            </a:p>
          </p:txBody>
        </p:sp>
        <p:sp>
          <p:nvSpPr>
            <p:cNvPr id="6158" name="AutoShape 10">
              <a:extLst>
                <a:ext uri="{FF2B5EF4-FFF2-40B4-BE49-F238E27FC236}">
                  <a16:creationId xmlns:a16="http://schemas.microsoft.com/office/drawing/2014/main" id="{15EC41B9-3095-4CD2-B35E-8475D24C1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0" y="5471"/>
              <a:ext cx="1037" cy="640"/>
            </a:xfrm>
            <a:prstGeom prst="leftRightArrow">
              <a:avLst>
                <a:gd name="adj1" fmla="val 50000"/>
                <a:gd name="adj2" fmla="val 3240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h-TH" altLang="zh-TW" sz="1800"/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7779D7C1-9621-4573-9F5A-B68AE8635983}"/>
              </a:ext>
            </a:extLst>
          </p:cNvPr>
          <p:cNvSpPr txBox="1"/>
          <p:nvPr/>
        </p:nvSpPr>
        <p:spPr>
          <a:xfrm>
            <a:off x="7164288" y="4869160"/>
            <a:ext cx="1332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Customers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47531F9-B638-4887-94FF-711D14D1CAAF}"/>
              </a:ext>
            </a:extLst>
          </p:cNvPr>
          <p:cNvSpPr txBox="1"/>
          <p:nvPr/>
        </p:nvSpPr>
        <p:spPr>
          <a:xfrm>
            <a:off x="683568" y="4869160"/>
            <a:ext cx="133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Suppliers</a:t>
            </a:r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>
            <a:extLst>
              <a:ext uri="{FF2B5EF4-FFF2-40B4-BE49-F238E27FC236}">
                <a16:creationId xmlns:a16="http://schemas.microsoft.com/office/drawing/2014/main" id="{39DD917B-B4A6-47F4-AFEF-478ED4E5C1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B743F33-53C9-4A0E-A032-4A5952ACBD15}" type="slidenum">
              <a:rPr kumimoji="0" lang="en-US" altLang="zh-TW" smtClean="0">
                <a:latin typeface="Garamond" panose="02020404030301010803" pitchFamily="18" charset="0"/>
              </a:rPr>
              <a:pPr/>
              <a:t>9</a:t>
            </a:fld>
            <a:endParaRPr kumimoji="0" lang="en-US" altLang="zh-TW">
              <a:latin typeface="Garamond" panose="02020404030301010803" pitchFamily="18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F239E32B-C3BF-4EA1-8759-42CDFDE22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Processes, IS and IT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581C088-611D-4627-B810-312259C0419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zh-TW" sz="2400"/>
              <a:t>Example: SKYPE</a:t>
            </a:r>
          </a:p>
          <a:p>
            <a:endParaRPr lang="en-US" altLang="zh-TW" sz="2400"/>
          </a:p>
          <a:p>
            <a:r>
              <a:rPr lang="en-US" altLang="zh-TW" sz="2400"/>
              <a:t>Services</a:t>
            </a:r>
          </a:p>
          <a:p>
            <a:pPr lvl="1"/>
            <a:r>
              <a:rPr lang="en-US" altLang="zh-TW"/>
              <a:t>Skype to Skype</a:t>
            </a:r>
          </a:p>
          <a:p>
            <a:pPr lvl="1"/>
            <a:r>
              <a:rPr lang="en-US" altLang="zh-TW"/>
              <a:t>Call-In Service</a:t>
            </a:r>
          </a:p>
          <a:p>
            <a:pPr lvl="1"/>
            <a:r>
              <a:rPr lang="en-US" altLang="zh-TW"/>
              <a:t>Call-Out Service</a:t>
            </a:r>
          </a:p>
          <a:p>
            <a:pPr lvl="1"/>
            <a:r>
              <a:rPr lang="en-US" altLang="zh-TW"/>
              <a:t>Phone to Phone</a:t>
            </a:r>
          </a:p>
          <a:p>
            <a:pPr lvl="1"/>
            <a:r>
              <a:rPr lang="en-US" altLang="zh-TW"/>
              <a:t>Skype Manager</a:t>
            </a:r>
          </a:p>
          <a:p>
            <a:pPr lvl="1"/>
            <a:r>
              <a:rPr lang="en-US" altLang="zh-TW"/>
              <a:t>Skype Connect</a:t>
            </a:r>
          </a:p>
        </p:txBody>
      </p:sp>
      <p:sp>
        <p:nvSpPr>
          <p:cNvPr id="7173" name="Rectangle 4">
            <a:extLst>
              <a:ext uri="{FF2B5EF4-FFF2-40B4-BE49-F238E27FC236}">
                <a16:creationId xmlns:a16="http://schemas.microsoft.com/office/drawing/2014/main" id="{7972FF49-22F1-4EF1-B674-A62223CF3D9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sz="2400"/>
              <a:t>Customers</a:t>
            </a:r>
          </a:p>
          <a:p>
            <a:pPr lvl="1"/>
            <a:r>
              <a:rPr lang="en-US" altLang="zh-TW"/>
              <a:t>Individual</a:t>
            </a:r>
          </a:p>
          <a:p>
            <a:pPr lvl="1"/>
            <a:r>
              <a:rPr lang="en-US" altLang="zh-TW"/>
              <a:t>Corporate</a:t>
            </a:r>
          </a:p>
          <a:p>
            <a:endParaRPr lang="en-US" altLang="zh-TW" sz="2400"/>
          </a:p>
          <a:p>
            <a:r>
              <a:rPr lang="en-US" altLang="zh-TW" sz="2400"/>
              <a:t>Suppliers</a:t>
            </a:r>
          </a:p>
          <a:p>
            <a:pPr lvl="1"/>
            <a:r>
              <a:rPr lang="en-US" altLang="zh-TW"/>
              <a:t>Local Telecoms</a:t>
            </a:r>
          </a:p>
          <a:p>
            <a:pPr lvl="1"/>
            <a:r>
              <a:rPr lang="en-US" altLang="zh-TW"/>
              <a:t>Local Partners</a:t>
            </a:r>
          </a:p>
          <a:p>
            <a:pPr lvl="1"/>
            <a:r>
              <a:rPr lang="en-US" altLang="zh-TW"/>
              <a:t>Ad Services Partners</a:t>
            </a:r>
          </a:p>
          <a:p>
            <a:endParaRPr lang="zh-TW" altLang="en-US" sz="2000"/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1BE768B1-DDC6-48FC-A40D-ED215D41B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EC Websites Development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4673</TotalTime>
  <Words>1014</Words>
  <Application>Microsoft Office PowerPoint</Application>
  <PresentationFormat>如螢幕大小 (4:3)</PresentationFormat>
  <Paragraphs>223</Paragraphs>
  <Slides>22</Slides>
  <Notes>2</Notes>
  <HiddenSlides>0</HiddenSlides>
  <MMClips>1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2" baseType="lpstr">
      <vt:lpstr>新細明體</vt:lpstr>
      <vt:lpstr>新細明體</vt:lpstr>
      <vt:lpstr>標楷體</vt:lpstr>
      <vt:lpstr>Arial</vt:lpstr>
      <vt:lpstr>Calibri</vt:lpstr>
      <vt:lpstr>Garamond</vt:lpstr>
      <vt:lpstr>Times New Roman</vt:lpstr>
      <vt:lpstr>Wingdings</vt:lpstr>
      <vt:lpstr>Edge</vt:lpstr>
      <vt:lpstr>Microsoft Word Picture</vt:lpstr>
      <vt:lpstr>II. Business Processes, IS and IT</vt:lpstr>
      <vt:lpstr>Processes, IS and IT</vt:lpstr>
      <vt:lpstr>Processes, IS and IT</vt:lpstr>
      <vt:lpstr>PowerPoint 簡報</vt:lpstr>
      <vt:lpstr>PowerPoint 簡報</vt:lpstr>
      <vt:lpstr>Processes, IS and IT</vt:lpstr>
      <vt:lpstr>Website and Information System</vt:lpstr>
      <vt:lpstr>Processes, IS and IT</vt:lpstr>
      <vt:lpstr>Processes, IS and IT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Processes, IS and IT</vt:lpstr>
      <vt:lpstr>Business Management</vt:lpstr>
      <vt:lpstr>Business Management</vt:lpstr>
      <vt:lpstr>Information Management</vt:lpstr>
      <vt:lpstr>Technology Management</vt:lpstr>
      <vt:lpstr>Intelligent Technology Management</vt:lpstr>
      <vt:lpstr>(Intelligent) Technology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ECWDM_Part_II</dc:title>
  <dc:creator>john</dc:creator>
  <cp:lastModifiedBy>John Sum</cp:lastModifiedBy>
  <cp:revision>136</cp:revision>
  <dcterms:created xsi:type="dcterms:W3CDTF">2005-05-18T19:24:03Z</dcterms:created>
  <dcterms:modified xsi:type="dcterms:W3CDTF">2021-10-19T16:42:48Z</dcterms:modified>
</cp:coreProperties>
</file>