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66" r:id="rId4"/>
    <p:sldId id="258" r:id="rId5"/>
    <p:sldId id="270" r:id="rId6"/>
    <p:sldId id="273" r:id="rId7"/>
    <p:sldId id="271" r:id="rId8"/>
    <p:sldId id="272" r:id="rId9"/>
    <p:sldId id="291" r:id="rId10"/>
    <p:sldId id="310" r:id="rId11"/>
    <p:sldId id="260" r:id="rId12"/>
    <p:sldId id="269" r:id="rId13"/>
    <p:sldId id="276" r:id="rId14"/>
    <p:sldId id="261" r:id="rId15"/>
    <p:sldId id="292" r:id="rId16"/>
    <p:sldId id="296" r:id="rId17"/>
    <p:sldId id="297" r:id="rId18"/>
    <p:sldId id="277" r:id="rId19"/>
    <p:sldId id="313" r:id="rId20"/>
    <p:sldId id="314" r:id="rId21"/>
    <p:sldId id="315" r:id="rId22"/>
    <p:sldId id="262" r:id="rId23"/>
    <p:sldId id="263" r:id="rId24"/>
    <p:sldId id="294" r:id="rId25"/>
    <p:sldId id="324" r:id="rId26"/>
    <p:sldId id="293" r:id="rId27"/>
    <p:sldId id="322" r:id="rId28"/>
    <p:sldId id="323" r:id="rId29"/>
    <p:sldId id="308" r:id="rId30"/>
    <p:sldId id="284" r:id="rId31"/>
    <p:sldId id="304" r:id="rId32"/>
    <p:sldId id="316" r:id="rId33"/>
    <p:sldId id="317" r:id="rId34"/>
    <p:sldId id="288" r:id="rId35"/>
    <p:sldId id="307" r:id="rId36"/>
    <p:sldId id="319" r:id="rId37"/>
    <p:sldId id="321" r:id="rId38"/>
    <p:sldId id="290" r:id="rId39"/>
    <p:sldId id="289" r:id="rId40"/>
    <p:sldId id="298" r:id="rId41"/>
    <p:sldId id="299" r:id="rId42"/>
    <p:sldId id="303" r:id="rId43"/>
    <p:sldId id="300" r:id="rId44"/>
    <p:sldId id="301" r:id="rId45"/>
    <p:sldId id="302" r:id="rId46"/>
    <p:sldId id="306" r:id="rId4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8" autoAdjust="0"/>
    <p:restoredTop sz="89876" autoAdjust="0"/>
  </p:normalViewPr>
  <p:slideViewPr>
    <p:cSldViewPr>
      <p:cViewPr>
        <p:scale>
          <a:sx n="100" d="100"/>
          <a:sy n="100" d="100"/>
        </p:scale>
        <p:origin x="-198" y="15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F6FEA-0458-4936-9EF7-86DAF74D5F8D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D07A5-77A7-4BF5-B2D9-686F7D48C04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12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4F895-475E-48DC-8B85-4EECE1E4746A}" type="datetimeFigureOut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F216-36B1-45CD-B011-C311F1616F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1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903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212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56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97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786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45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Current</a:t>
            </a:r>
            <a:r>
              <a:rPr lang="en-US" altLang="zh-TW" baseline="0" dirty="0" smtClean="0"/>
              <a:t> States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87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667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If you search</a:t>
            </a:r>
            <a:r>
              <a:rPr lang="en-US" altLang="zh-TW" baseline="0" dirty="0" smtClean="0"/>
              <a:t> the school name and it will show up all the departments which have offer lists provided by this school.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34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68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04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794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AF216-36B1-45CD-B011-C311F1616F4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9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4E3-A1C2-4BFD-8E92-CC1FF0AAAE9C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08108-0021-4C47-AB37-B1FA47CBEB97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96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C6DD-E8D2-4439-BEE1-3586D66876A6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55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70C97-E744-475A-952F-42302BD97461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04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420F-DE17-4915-9979-FCDED931EA80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87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C61-9AD6-429D-84C7-70E59B1CA5EF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33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4162-BAF7-48C4-B5A0-2B113A08902E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31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73F21-7AC5-4F14-8C34-C80370438756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18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B746-B8A6-4930-BC86-51B0796D4CA6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22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8AB8-1364-4EF8-A4A1-85E1BBAE5B17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53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4EF-A6BD-4744-9C95-49870A147CFB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4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7567-0D33-45D1-AEF6-D054E6AF7B7C}" type="datetime1">
              <a:rPr lang="zh-TW" altLang="en-US" smtClean="0"/>
              <a:pPr/>
              <a:t>2011/5/26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5699-019B-454A-8CE7-CB19F609388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31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9.xml"/><Relationship Id="rId7" Type="http://schemas.openxmlformats.org/officeDocument/2006/relationships/slide" Target="slide38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26.xml"/><Relationship Id="rId4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7.xml"/><Relationship Id="rId4" Type="http://schemas.openxmlformats.org/officeDocument/2006/relationships/slide" Target="slide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28.xml"/><Relationship Id="rId4" Type="http://schemas.openxmlformats.org/officeDocument/2006/relationships/slide" Target="slide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ster.com.tw/Aboutlook/lookview_item.aspx?ms_sn=1276" TargetMode="External"/><Relationship Id="rId2" Type="http://schemas.openxmlformats.org/officeDocument/2006/relationships/hyperlink" Target="http://hostev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ho.com.tw/" TargetMode="External"/><Relationship Id="rId5" Type="http://schemas.openxmlformats.org/officeDocument/2006/relationships/hyperlink" Target="http://www.zdnet.com.tw/enterprise/technology/0,2000085680,20137151-2,00.htm" TargetMode="External"/><Relationship Id="rId4" Type="http://schemas.openxmlformats.org/officeDocument/2006/relationships/hyperlink" Target="http://www.stat.gov.tw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etrics.admob.com/" TargetMode="External"/><Relationship Id="rId2" Type="http://schemas.openxmlformats.org/officeDocument/2006/relationships/hyperlink" Target="http://www.pollster.com.tw/Aboutlook/lookview_item.aspx?ms_sn=1276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adsense/support/bin/answer.py?hl=zh-Hant&amp;answer=32720&amp;ctx=cb&amp;src=cb&amp;cbid=-1v5w730uha3wn&amp;cbrank=2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adsense/support/bin/answer.py?answer=32726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adsense/support/bin/answer.py?hl=b5&amp;answer=81567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adsense/support/bin/answer.py?answer=32726" TargetMode="External"/><Relationship Id="rId2" Type="http://schemas.openxmlformats.org/officeDocument/2006/relationships/hyperlink" Target="https://www.google.com/adsense/support/bin/answer.py?answer=327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support/adsense/bin/answer.py?hl=zh-Hant&amp;answer=59136&amp;ctx=cb" TargetMode="External"/><Relationship Id="rId4" Type="http://schemas.openxmlformats.org/officeDocument/2006/relationships/hyperlink" Target="https://www.google.com/adsense/support/bin/answer.py?answer=3285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adwords.google.com/support/aw/bin/static.py?topic=27470&amp;guide=27459&amp;page=guide.cs" TargetMode="External"/><Relationship Id="rId2" Type="http://schemas.openxmlformats.org/officeDocument/2006/relationships/hyperlink" Target="http://adwords.google.com/support/aw/bin/answer.py?answer=491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words.google.com/support/aw/bin/answer.py?hl=zh-Hant&amp;answer=173976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69.imageshack.us/img69/566/20100114154830.png" TargetMode="External"/><Relationship Id="rId4" Type="http://schemas.openxmlformats.org/officeDocument/2006/relationships/hyperlink" Target="http://www.google.com/support/forum/p/adsense/thread?tid=38c2f8d06c54cedd&amp;hl=zh-TW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7704" y="-27384"/>
            <a:ext cx="144016" cy="350100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  <a:lumMod val="72000"/>
                  <a:lumOff val="28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7504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Adobe 宋体 Std L" pitchFamily="18" charset="-128"/>
                <a:ea typeface="Adobe 宋体 Std L" pitchFamily="18" charset="-128"/>
              </a:rPr>
              <a:t>Instructor: John Sum</a:t>
            </a:r>
          </a:p>
          <a:p>
            <a:r>
              <a:rPr lang="en-US" altLang="zh-TW" sz="2800" dirty="0" smtClean="0">
                <a:latin typeface="Adobe 宋体 Std L" pitchFamily="18" charset="-128"/>
                <a:ea typeface="Adobe 宋体 Std L" pitchFamily="18" charset="-128"/>
              </a:rPr>
              <a:t>Group3: Lee, </a:t>
            </a:r>
            <a:r>
              <a:rPr lang="en-US" altLang="zh-TW" sz="2800" dirty="0" err="1" smtClean="0">
                <a:latin typeface="Adobe 宋体 Std L" pitchFamily="18" charset="-128"/>
                <a:ea typeface="Adobe 宋体 Std L" pitchFamily="18" charset="-128"/>
              </a:rPr>
              <a:t>Hoyo</a:t>
            </a:r>
            <a:r>
              <a:rPr lang="en-US" altLang="zh-TW" sz="2800" dirty="0" smtClean="0">
                <a:latin typeface="Adobe 宋体 Std L" pitchFamily="18" charset="-128"/>
                <a:ea typeface="Adobe 宋体 Std L" pitchFamily="18" charset="-128"/>
              </a:rPr>
              <a:t>, Andrea</a:t>
            </a:r>
            <a:endParaRPr lang="zh-TW" altLang="en-US" sz="2800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56992"/>
            <a:ext cx="7740352" cy="5040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  <a:lumMod val="72000"/>
                  <a:lumOff val="28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D:\Temp\IC Design Midterm\mynext_ope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21532" r="15499" b="36712"/>
          <a:stretch/>
        </p:blipFill>
        <p:spPr bwMode="auto">
          <a:xfrm>
            <a:off x="2712260" y="2204864"/>
            <a:ext cx="3875964" cy="11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38893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Adobe Myungjo Std M" pitchFamily="18" charset="-128"/>
                <a:ea typeface="Adobe Myungjo Std M" pitchFamily="18" charset="-128"/>
              </a:rPr>
              <a:t>Information, </a:t>
            </a:r>
            <a:r>
              <a:rPr lang="en-US" altLang="zh-TW" sz="2000" dirty="0" smtClean="0">
                <a:latin typeface="Adobe Myungjo Std M" pitchFamily="18" charset="-128"/>
                <a:ea typeface="Adobe Myungjo Std M" pitchFamily="18" charset="-128"/>
              </a:rPr>
              <a:t>Communication &amp; </a:t>
            </a:r>
            <a:r>
              <a:rPr lang="en-US" altLang="zh-TW" sz="2000" dirty="0">
                <a:latin typeface="Adobe Myungjo Std M" pitchFamily="18" charset="-128"/>
                <a:ea typeface="Adobe Myungjo Std M" pitchFamily="18" charset="-128"/>
              </a:rPr>
              <a:t>IC design</a:t>
            </a:r>
            <a:endParaRPr lang="zh-TW" altLang="en-US" sz="2000" dirty="0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9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Current States: Service Provided - Fun Statistics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Picture 5" descr="C:\Users\user\Desktop\2011-05-04_002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8" y="1620217"/>
            <a:ext cx="8314028" cy="5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812360" y="1620217"/>
            <a:ext cx="360040" cy="58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 descr="C:\Users\user\Desktop\2011-05-04_00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16252"/>
            <a:ext cx="3960440" cy="35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2011-05-04_0026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646"/>
          <a:stretch/>
        </p:blipFill>
        <p:spPr bwMode="auto">
          <a:xfrm>
            <a:off x="527082" y="2708920"/>
            <a:ext cx="3668127" cy="34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67744" y="1881921"/>
            <a:ext cx="4608512" cy="4499407"/>
            <a:chOff x="2267744" y="1881921"/>
            <a:chExt cx="4608512" cy="4499407"/>
          </a:xfrm>
        </p:grpSpPr>
        <p:sp>
          <p:nvSpPr>
            <p:cNvPr id="23" name="Rounded Rectangle 22"/>
            <p:cNvSpPr/>
            <p:nvPr/>
          </p:nvSpPr>
          <p:spPr>
            <a:xfrm>
              <a:off x="2267744" y="2996952"/>
              <a:ext cx="4608512" cy="3384376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91880" y="1881921"/>
              <a:ext cx="2011725" cy="1259047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3221" y="2933088"/>
              <a:ext cx="1989117" cy="351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Current States: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Business Model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97" y="2128500"/>
            <a:ext cx="1800200" cy="722228"/>
          </a:xfrm>
        </p:spPr>
      </p:pic>
      <p:grpSp>
        <p:nvGrpSpPr>
          <p:cNvPr id="3" name="Group 2"/>
          <p:cNvGrpSpPr/>
          <p:nvPr/>
        </p:nvGrpSpPr>
        <p:grpSpPr>
          <a:xfrm>
            <a:off x="7399288" y="1844824"/>
            <a:ext cx="1421185" cy="1296144"/>
            <a:chOff x="6372200" y="4544031"/>
            <a:chExt cx="2592290" cy="1296144"/>
          </a:xfrm>
        </p:grpSpPr>
        <p:sp>
          <p:nvSpPr>
            <p:cNvPr id="7" name="Rounded Rectangle 6"/>
            <p:cNvSpPr/>
            <p:nvPr/>
          </p:nvSpPr>
          <p:spPr>
            <a:xfrm>
              <a:off x="6372200" y="4544031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72202" y="4688047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examinees</a:t>
              </a:r>
              <a:endParaRPr lang="zh-TW" altLang="en-US" sz="2000" dirty="0"/>
            </a:p>
            <a:p>
              <a:pPr algn="ctr"/>
              <a:r>
                <a:rPr lang="en-US" altLang="zh-TW" sz="2000" dirty="0" smtClean="0"/>
                <a:t> Parents </a:t>
              </a:r>
            </a:p>
            <a:p>
              <a:pPr algn="ctr"/>
              <a:r>
                <a:rPr lang="en-US" altLang="zh-TW" sz="2000" dirty="0" smtClean="0"/>
                <a:t>Teachers</a:t>
              </a:r>
            </a:p>
          </p:txBody>
        </p:sp>
      </p:grpSp>
      <p:sp>
        <p:nvSpPr>
          <p:cNvPr id="6" name="Right Arrow 5"/>
          <p:cNvSpPr/>
          <p:nvPr/>
        </p:nvSpPr>
        <p:spPr>
          <a:xfrm>
            <a:off x="1691680" y="2405521"/>
            <a:ext cx="1728192" cy="2296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940112" y="2596842"/>
            <a:ext cx="79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000"/>
            </a:lvl1pPr>
          </a:lstStyle>
          <a:p>
            <a:r>
              <a:rPr lang="en-US" altLang="zh-TW" dirty="0"/>
              <a:t>Free</a:t>
            </a:r>
            <a:endParaRPr lang="zh-TW" alt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580112" y="2405091"/>
            <a:ext cx="1728192" cy="2300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12621" y="1836113"/>
            <a:ext cx="203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Graduate school program offer inquire</a:t>
            </a:r>
            <a:endParaRPr lang="zh-TW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1844824"/>
            <a:ext cx="203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Graduate school program </a:t>
            </a:r>
            <a:r>
              <a:rPr lang="en-US" altLang="zh-TW" sz="1600" dirty="0"/>
              <a:t>offer </a:t>
            </a:r>
            <a:r>
              <a:rPr lang="en-US" altLang="zh-TW" sz="1600" dirty="0" smtClean="0"/>
              <a:t>lists</a:t>
            </a:r>
            <a:endParaRPr lang="zh-TW" alt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4053" y="1772816"/>
            <a:ext cx="1421184" cy="1296144"/>
            <a:chOff x="6372200" y="4472023"/>
            <a:chExt cx="2592288" cy="1296144"/>
          </a:xfrm>
        </p:grpSpPr>
        <p:sp>
          <p:nvSpPr>
            <p:cNvPr id="16" name="Rounded Rectangle 15"/>
            <p:cNvSpPr/>
            <p:nvPr/>
          </p:nvSpPr>
          <p:spPr>
            <a:xfrm>
              <a:off x="6372200" y="4472023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3545" y="4772249"/>
              <a:ext cx="2239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Graduate</a:t>
              </a:r>
            </a:p>
            <a:p>
              <a:pPr algn="ctr"/>
              <a:r>
                <a:rPr lang="en-US" altLang="zh-TW" sz="2000" dirty="0" smtClean="0"/>
                <a:t>Schools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67744" y="2596842"/>
            <a:ext cx="79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Free</a:t>
            </a:r>
            <a:endParaRPr lang="zh-TW" alt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23518"/>
              </p:ext>
            </p:extLst>
          </p:nvPr>
        </p:nvGraphicFramePr>
        <p:xfrm>
          <a:off x="2669656" y="3140968"/>
          <a:ext cx="3804688" cy="306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344"/>
                <a:gridCol w="1902344"/>
              </a:tblGrid>
              <a:tr h="48275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Cost</a:t>
                      </a:r>
                      <a:endParaRPr lang="zh-TW" altLang="en-US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Items</a:t>
                      </a:r>
                      <a:endParaRPr lang="zh-TW" altLang="en-US" sz="2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aseline="0" dirty="0" smtClean="0"/>
                        <a:t>Price</a:t>
                      </a:r>
                      <a:endParaRPr lang="zh-TW" altLang="en-US" sz="2400" dirty="0" smtClean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275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Development</a:t>
                      </a:r>
                      <a:r>
                        <a:rPr lang="en-US" altLang="zh-TW" baseline="0" dirty="0" smtClean="0"/>
                        <a:t> Fee</a:t>
                      </a:r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/>
                        <a:t>30,000</a:t>
                      </a:r>
                      <a:endParaRPr lang="zh-TW" altLang="en-US" dirty="0" smtClean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Web</a:t>
                      </a:r>
                      <a:r>
                        <a:rPr lang="en-US" altLang="zh-TW" baseline="0" dirty="0" smtClean="0"/>
                        <a:t> Hosting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/>
                        <a:t>+Domain Name</a:t>
                      </a:r>
                      <a:endParaRPr lang="zh-TW" altLang="en-US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aseline="0" dirty="0" smtClean="0"/>
                        <a:t>900</a:t>
                      </a:r>
                      <a:endParaRPr lang="zh-TW" altLang="en-US" dirty="0" smtClean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758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Maintenance</a:t>
                      </a:r>
                      <a:r>
                        <a:rPr lang="en-US" altLang="zh-TW" baseline="0" dirty="0" smtClean="0"/>
                        <a:t> Fee</a:t>
                      </a:r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41,000</a:t>
                      </a:r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758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915816" y="5805264"/>
            <a:ext cx="3528392" cy="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591966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Total: </a:t>
            </a:r>
            <a:r>
              <a:rPr lang="en-US" altLang="zh-TW" sz="2400" dirty="0" smtClean="0"/>
              <a:t>71,900</a:t>
            </a:r>
            <a:endParaRPr lang="zh-TW" altLang="en-US" sz="2400" dirty="0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3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2" grpId="0"/>
      <p:bldP spid="13" grpId="0"/>
      <p:bldP spid="18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Current States: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Competitors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r="35570" b="9164"/>
          <a:stretch/>
        </p:blipFill>
        <p:spPr>
          <a:xfrm>
            <a:off x="171941" y="1797420"/>
            <a:ext cx="4544075" cy="409841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r="28522"/>
          <a:stretch/>
        </p:blipFill>
        <p:spPr>
          <a:xfrm>
            <a:off x="4716016" y="1797419"/>
            <a:ext cx="4320480" cy="4639677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0"/>
            <a:ext cx="45719" cy="465313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5580112" cy="129614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  <a:lumMod val="72000"/>
                  <a:lumOff val="28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37828" y="2130425"/>
            <a:ext cx="6874532" cy="1470025"/>
          </a:xfrm>
        </p:spPr>
        <p:txBody>
          <a:bodyPr>
            <a:noAutofit/>
          </a:bodyPr>
          <a:lstStyle/>
          <a:p>
            <a:r>
              <a:rPr lang="en-US" altLang="zh-TW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ieXianW3-B5" pitchFamily="66" charset="-122"/>
                <a:ea typeface="DFPTieXianW3-B5" pitchFamily="66" charset="-122"/>
              </a:rPr>
              <a:t>Future </a:t>
            </a:r>
            <a:endParaRPr lang="zh-TW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ieXianW3-B5" pitchFamily="66" charset="-122"/>
              <a:ea typeface="DFPTieXianW3-B5" pitchFamily="66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27784" y="3501008"/>
            <a:ext cx="2768352" cy="1320552"/>
          </a:xfrm>
        </p:spPr>
        <p:txBody>
          <a:bodyPr>
            <a:normAutofit fontScale="92500" lnSpcReduction="10000"/>
          </a:bodyPr>
          <a:lstStyle/>
          <a:p>
            <a:pPr algn="l" fontAlgn="ctr">
              <a:spcBef>
                <a:spcPts val="0"/>
              </a:spcBef>
            </a:pP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Services </a:t>
            </a:r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Provided </a:t>
            </a:r>
            <a:endParaRPr lang="zh-TW" altLang="zh-TW" sz="2400" dirty="0">
              <a:solidFill>
                <a:schemeClr val="accent6">
                  <a:lumMod val="40000"/>
                  <a:lumOff val="60000"/>
                </a:schemeClr>
              </a:solidFill>
              <a:latin typeface="Adobe 仿宋 Std R" pitchFamily="18" charset="-128"/>
              <a:ea typeface="Adobe 仿宋 Std R" pitchFamily="18" charset="-128"/>
            </a:endParaRPr>
          </a:p>
          <a:p>
            <a:pPr algn="l" fontAlgn="ctr">
              <a:spcBef>
                <a:spcPts val="0"/>
              </a:spcBef>
            </a:pP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Business Model</a:t>
            </a:r>
          </a:p>
          <a:p>
            <a:pPr algn="l" fontAlgn="ctr">
              <a:spcBef>
                <a:spcPts val="0"/>
              </a:spcBef>
            </a:pP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Cash Flow</a:t>
            </a:r>
            <a:endParaRPr lang="zh-TW" altLang="zh-TW" sz="2400" dirty="0">
              <a:solidFill>
                <a:schemeClr val="accent6">
                  <a:lumMod val="40000"/>
                  <a:lumOff val="60000"/>
                </a:schemeClr>
              </a:solidFill>
              <a:latin typeface="Adobe 仿宋 Std R" pitchFamily="18" charset="-128"/>
              <a:ea typeface="Adobe 仿宋 Std R" pitchFamily="18" charset="-128"/>
            </a:endParaRPr>
          </a:p>
          <a:p>
            <a:pPr algn="l">
              <a:spcBef>
                <a:spcPts val="0"/>
              </a:spcBef>
            </a:pP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Financial Source</a:t>
            </a:r>
            <a:endParaRPr lang="zh-TW" altLang="zh-TW" sz="2400" dirty="0">
              <a:solidFill>
                <a:schemeClr val="accent6">
                  <a:lumMod val="40000"/>
                  <a:lumOff val="60000"/>
                </a:schemeClr>
              </a:solidFill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455214" y="3501008"/>
            <a:ext cx="401333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ieXianW3-B5" pitchFamily="66" charset="-122"/>
                <a:ea typeface="DFPTieXianW3-B5" pitchFamily="66" charset="-122"/>
              </a:rPr>
              <a:t>D</a:t>
            </a:r>
            <a:r>
              <a:rPr lang="en-US" altLang="zh-TW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ieXianW3-B5" pitchFamily="66" charset="-122"/>
                <a:ea typeface="DFPTieXianW3-B5" pitchFamily="66" charset="-122"/>
              </a:rPr>
              <a:t>irection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ieXianW3-B5" pitchFamily="66" charset="-122"/>
              <a:ea typeface="DFPTieXianW3-B5" pitchFamily="66" charset="-122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7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Future Direction: Service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Provided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b="1" dirty="0">
                <a:latin typeface="Adobe 仿宋 Std R" pitchFamily="18" charset="-128"/>
                <a:ea typeface="Adobe 仿宋 Std R" pitchFamily="18" charset="-128"/>
              </a:rPr>
              <a:t>Graduate school program offer inquire</a:t>
            </a:r>
            <a:endParaRPr lang="zh-TW" altLang="en-US" b="1" dirty="0">
              <a:latin typeface="Adobe 仿宋 Std R" pitchFamily="18" charset="-128"/>
              <a:ea typeface="Adobe 仿宋 Std R" pitchFamily="18" charset="-128"/>
            </a:endParaRPr>
          </a:p>
          <a:p>
            <a:pPr lvl="1"/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Search by school, department, and student names</a:t>
            </a:r>
          </a:p>
          <a:p>
            <a:pPr lvl="1"/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multiple offers lists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.</a:t>
            </a:r>
          </a:p>
          <a:p>
            <a:pPr lvl="1"/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en-US" altLang="zh-TW" b="1" dirty="0">
                <a:latin typeface="Adobe 仿宋 Std R" pitchFamily="18" charset="-128"/>
                <a:ea typeface="Adobe 仿宋 Std R" pitchFamily="18" charset="-128"/>
              </a:rPr>
              <a:t>Fun </a:t>
            </a:r>
            <a:r>
              <a:rPr lang="en-US" altLang="zh-TW" b="1" dirty="0" smtClean="0">
                <a:latin typeface="Adobe 仿宋 Std R" pitchFamily="18" charset="-128"/>
                <a:ea typeface="Adobe 仿宋 Std R" pitchFamily="18" charset="-128"/>
              </a:rPr>
              <a:t>Statistics</a:t>
            </a:r>
            <a:endParaRPr lang="en-US" altLang="zh-TW" b="1" dirty="0">
              <a:latin typeface="Adobe 仿宋 Std R" pitchFamily="18" charset="-128"/>
              <a:ea typeface="Adobe 仿宋 Std R" pitchFamily="18" charset="-128"/>
            </a:endParaRPr>
          </a:p>
          <a:p>
            <a:pPr lvl="1"/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The most popular school search</a:t>
            </a:r>
          </a:p>
          <a:p>
            <a:pPr lvl="1"/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The candidates who have the most offers</a:t>
            </a:r>
          </a:p>
          <a:p>
            <a:pPr lvl="1"/>
            <a:endParaRPr lang="en-US" altLang="zh-TW" dirty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en-US" altLang="zh-TW" b="1" dirty="0">
                <a:latin typeface="Adobe 仿宋 Std R" pitchFamily="18" charset="-128"/>
                <a:ea typeface="Adobe 仿宋 Std R" pitchFamily="18" charset="-128"/>
              </a:rPr>
              <a:t>Smart Phone App</a:t>
            </a:r>
          </a:p>
          <a:p>
            <a:pPr lvl="1"/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Notified </a:t>
            </a:r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the exams result  immediately.</a:t>
            </a:r>
          </a:p>
          <a:p>
            <a:pPr lvl="1"/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Follow not just one candidate but more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.</a:t>
            </a:r>
          </a:p>
          <a:p>
            <a:pPr lvl="1">
              <a:buNone/>
            </a:pP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39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Future Direction: Service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Provided -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Smart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Phone Apps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598" y="2780928"/>
            <a:ext cx="5030498" cy="3452630"/>
            <a:chOff x="1979712" y="1772816"/>
            <a:chExt cx="5976066" cy="4032448"/>
          </a:xfrm>
        </p:grpSpPr>
        <p:pic>
          <p:nvPicPr>
            <p:cNvPr id="2050" name="Picture 2" descr="C:\Users\user\Desktop\AppleAppStore1x535Apps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0000"/>
            <a:stretch/>
          </p:blipFill>
          <p:spPr bwMode="auto">
            <a:xfrm>
              <a:off x="1979712" y="1772816"/>
              <a:ext cx="5976066" cy="403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347864" y="3573016"/>
              <a:ext cx="1619881" cy="5847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zh-TW" altLang="en-US" dirty="0"/>
                <a:t>研究所查榜通知系統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7863" y="4145778"/>
              <a:ext cx="1619881" cy="39540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en-US" altLang="zh-TW" dirty="0"/>
                <a:t>NT. </a:t>
              </a:r>
              <a:r>
                <a:rPr lang="en-US" altLang="zh-TW" dirty="0" smtClean="0"/>
                <a:t>60</a:t>
              </a:r>
              <a:endParaRPr lang="zh-TW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12159" y="2852936"/>
              <a:ext cx="1619881" cy="33855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en-US" altLang="zh-TW" dirty="0"/>
                <a:t>NT. 10</a:t>
              </a:r>
              <a:endParaRPr lang="zh-TW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12159" y="5301208"/>
              <a:ext cx="1619881" cy="33855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NT. 20</a:t>
              </a:r>
              <a:endParaRPr lang="zh-TW" altLang="en-US" sz="1600" dirty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76455" y="2852936"/>
              <a:ext cx="1619881" cy="33855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en-US" altLang="zh-TW" dirty="0"/>
                <a:t>NT. 50</a:t>
              </a:r>
              <a:endParaRPr lang="zh-TW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76455" y="4077072"/>
              <a:ext cx="1619881" cy="33855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en-US" altLang="zh-TW" dirty="0"/>
                <a:t>NT. 30</a:t>
              </a:r>
              <a:endParaRPr lang="zh-TW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6455" y="5229200"/>
              <a:ext cx="1619881" cy="33855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>
                <a:defRPr sz="1600">
                  <a:solidFill>
                    <a:schemeClr val="bg1">
                      <a:lumMod val="65000"/>
                    </a:schemeClr>
                  </a:solidFill>
                  <a:latin typeface="微軟正黑體" pitchFamily="34" charset="-120"/>
                  <a:ea typeface="微軟正黑體" pitchFamily="34" charset="-120"/>
                </a:defRPr>
              </a:lvl1pPr>
            </a:lstStyle>
            <a:p>
              <a:r>
                <a:rPr lang="en-US" altLang="zh-TW" dirty="0"/>
                <a:t>NT. 20</a:t>
              </a:r>
              <a:endParaRPr lang="zh-TW" alt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52120" y="1484784"/>
            <a:ext cx="3312368" cy="4867319"/>
            <a:chOff x="5652120" y="1484784"/>
            <a:chExt cx="3312368" cy="4867319"/>
          </a:xfrm>
        </p:grpSpPr>
        <p:pic>
          <p:nvPicPr>
            <p:cNvPr id="13" name="Picture 2" descr="C:\Users\Lee power\Desktop\新增資料夾 (3)\gsmarena_005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-396" b="921"/>
            <a:stretch/>
          </p:blipFill>
          <p:spPr bwMode="auto">
            <a:xfrm>
              <a:off x="5652120" y="1484784"/>
              <a:ext cx="3312368" cy="4867319"/>
            </a:xfrm>
            <a:prstGeom prst="rect">
              <a:avLst/>
            </a:prstGeom>
            <a:noFill/>
          </p:spPr>
        </p:pic>
        <p:grpSp>
          <p:nvGrpSpPr>
            <p:cNvPr id="20" name="Group 19"/>
            <p:cNvGrpSpPr/>
            <p:nvPr/>
          </p:nvGrpSpPr>
          <p:grpSpPr>
            <a:xfrm>
              <a:off x="5652120" y="3429000"/>
              <a:ext cx="3312368" cy="936701"/>
              <a:chOff x="5652120" y="3429000"/>
              <a:chExt cx="3312368" cy="936701"/>
            </a:xfrm>
          </p:grpSpPr>
          <p:pic>
            <p:nvPicPr>
              <p:cNvPr id="14" name="Picture 2" descr="C:\Users\Lee power\Desktop\新增資料夾 (3)\gsmarena_005.png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t="32485" b="54514"/>
              <a:stretch/>
            </p:blipFill>
            <p:spPr bwMode="auto">
              <a:xfrm>
                <a:off x="5652120" y="3729507"/>
                <a:ext cx="3312368" cy="636194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999427" y="3731097"/>
                <a:ext cx="2695708" cy="38903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 smtClean="0">
                    <a:latin typeface="微軟正黑體" pitchFamily="34" charset="-120"/>
                    <a:ea typeface="微軟正黑體" pitchFamily="34" charset="-120"/>
                  </a:rPr>
                  <a:t>政大研究所放榜囉</a:t>
                </a:r>
                <a:r>
                  <a:rPr lang="en-US" altLang="zh-TW" b="1" dirty="0" smtClean="0">
                    <a:latin typeface="微軟正黑體" pitchFamily="34" charset="-120"/>
                    <a:ea typeface="微軟正黑體" pitchFamily="34" charset="-120"/>
                  </a:rPr>
                  <a:t>!</a:t>
                </a:r>
                <a:endParaRPr lang="zh-TW" altLang="en-US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99425" y="4068845"/>
                <a:ext cx="2965061" cy="2674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50" b="1" dirty="0" smtClean="0">
                    <a:latin typeface="微軟正黑體" pitchFamily="34" charset="-120"/>
                    <a:ea typeface="微軟正黑體" pitchFamily="34" charset="-120"/>
                  </a:rPr>
                  <a:t>您所關注的考生 葉子妹 查無此人</a:t>
                </a:r>
                <a:endParaRPr lang="zh-TW" altLang="en-US" sz="105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999427" y="3429000"/>
                <a:ext cx="2965061" cy="2616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100" b="1" dirty="0" smtClean="0">
                    <a:latin typeface="微軟正黑體" pitchFamily="34" charset="-120"/>
                    <a:ea typeface="微軟正黑體" pitchFamily="34" charset="-120"/>
                  </a:rPr>
                  <a:t>您所關注的考生 林小明 台大商研 正取一</a:t>
                </a:r>
                <a:endParaRPr lang="zh-TW" altLang="en-US" sz="11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467544" y="2411596"/>
            <a:ext cx="459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Download from App Store</a:t>
            </a:r>
            <a:endParaRPr lang="zh-TW" alt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4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Future Direction: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Business Model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97" y="3801702"/>
            <a:ext cx="1800200" cy="722228"/>
          </a:xfrm>
        </p:spPr>
      </p:pic>
      <p:grpSp>
        <p:nvGrpSpPr>
          <p:cNvPr id="3" name="Group 2"/>
          <p:cNvGrpSpPr/>
          <p:nvPr/>
        </p:nvGrpSpPr>
        <p:grpSpPr>
          <a:xfrm>
            <a:off x="7399288" y="3518026"/>
            <a:ext cx="1421185" cy="1296144"/>
            <a:chOff x="6372200" y="4544031"/>
            <a:chExt cx="2592290" cy="1296144"/>
          </a:xfrm>
        </p:grpSpPr>
        <p:sp>
          <p:nvSpPr>
            <p:cNvPr id="7" name="Rounded Rectangle 6"/>
            <p:cNvSpPr/>
            <p:nvPr/>
          </p:nvSpPr>
          <p:spPr>
            <a:xfrm>
              <a:off x="6372200" y="4544031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68934" y="4688047"/>
              <a:ext cx="24955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/>
                <a:t>Examinees</a:t>
              </a:r>
            </a:p>
            <a:p>
              <a:pPr algn="ctr"/>
              <a:r>
                <a:rPr lang="en-US" altLang="zh-TW" sz="2000" dirty="0" smtClean="0"/>
                <a:t> Parents </a:t>
              </a:r>
            </a:p>
            <a:p>
              <a:pPr algn="ctr"/>
              <a:r>
                <a:rPr lang="en-US" altLang="zh-TW" sz="2000" dirty="0" smtClean="0"/>
                <a:t>Teachers</a:t>
              </a: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5580112" y="4078293"/>
            <a:ext cx="1728192" cy="2300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12621" y="3509315"/>
            <a:ext cx="203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Graduate school program offer inquire</a:t>
            </a:r>
            <a:endParaRPr lang="zh-TW" alt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870896" y="5445224"/>
            <a:ext cx="1421184" cy="1296144"/>
            <a:chOff x="6372200" y="4472023"/>
            <a:chExt cx="2592288" cy="1296144"/>
          </a:xfrm>
        </p:grpSpPr>
        <p:sp>
          <p:nvSpPr>
            <p:cNvPr id="29" name="Rounded Rectangle 28"/>
            <p:cNvSpPr/>
            <p:nvPr/>
          </p:nvSpPr>
          <p:spPr>
            <a:xfrm>
              <a:off x="6372200" y="4472023"/>
              <a:ext cx="2592288" cy="1296144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03545" y="4772249"/>
              <a:ext cx="2239325" cy="707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Ad Server</a:t>
              </a:r>
            </a:p>
            <a:p>
              <a:pPr algn="ctr"/>
              <a:r>
                <a:rPr lang="en-US" altLang="zh-TW" sz="2000" dirty="0" smtClean="0"/>
                <a:t>Partner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63618" y="1988840"/>
            <a:ext cx="200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Graduate school program offer </a:t>
            </a:r>
            <a:r>
              <a:rPr lang="en-US" altLang="zh-TW" sz="1600" dirty="0" smtClean="0"/>
              <a:t>notification</a:t>
            </a:r>
            <a:endParaRPr lang="zh-TW" altLang="en-US" sz="1600" dirty="0"/>
          </a:p>
        </p:txBody>
      </p:sp>
      <p:sp>
        <p:nvSpPr>
          <p:cNvPr id="33" name="Right Arrow 32"/>
          <p:cNvSpPr/>
          <p:nvPr/>
        </p:nvSpPr>
        <p:spPr>
          <a:xfrm rot="19214430">
            <a:off x="5202326" y="2658903"/>
            <a:ext cx="1728192" cy="2300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164288" y="1268760"/>
            <a:ext cx="1421185" cy="1296144"/>
            <a:chOff x="6372200" y="4544031"/>
            <a:chExt cx="2592290" cy="1296144"/>
          </a:xfrm>
        </p:grpSpPr>
        <p:sp>
          <p:nvSpPr>
            <p:cNvPr id="35" name="Rounded Rectangle 34"/>
            <p:cNvSpPr/>
            <p:nvPr/>
          </p:nvSpPr>
          <p:spPr>
            <a:xfrm>
              <a:off x="6372200" y="4544031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72202" y="5025035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Examinees</a:t>
              </a:r>
            </a:p>
          </p:txBody>
        </p:sp>
      </p:grpSp>
      <p:sp>
        <p:nvSpPr>
          <p:cNvPr id="50" name="Right Arrow 49"/>
          <p:cNvSpPr/>
          <p:nvPr/>
        </p:nvSpPr>
        <p:spPr>
          <a:xfrm rot="1880887">
            <a:off x="1691680" y="2841631"/>
            <a:ext cx="1728192" cy="2296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2028245" y="2124145"/>
            <a:ext cx="203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Graduate school program </a:t>
            </a:r>
            <a:r>
              <a:rPr lang="en-US" altLang="zh-TW" sz="1600" dirty="0"/>
              <a:t>offer </a:t>
            </a:r>
            <a:r>
              <a:rPr lang="en-US" altLang="zh-TW" sz="1600" dirty="0" smtClean="0"/>
              <a:t>lists</a:t>
            </a:r>
            <a:endParaRPr lang="zh-TW" altLang="en-US" sz="16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234053" y="1484784"/>
            <a:ext cx="1421184" cy="1296144"/>
            <a:chOff x="6372200" y="4472023"/>
            <a:chExt cx="2592288" cy="1296144"/>
          </a:xfrm>
        </p:grpSpPr>
        <p:sp>
          <p:nvSpPr>
            <p:cNvPr id="53" name="Rounded Rectangle 52"/>
            <p:cNvSpPr/>
            <p:nvPr/>
          </p:nvSpPr>
          <p:spPr>
            <a:xfrm>
              <a:off x="6372200" y="4472023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03545" y="4772249"/>
              <a:ext cx="2239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Graduate</a:t>
              </a:r>
            </a:p>
            <a:p>
              <a:pPr algn="ctr"/>
              <a:r>
                <a:rPr lang="en-US" altLang="zh-TW" sz="2000" dirty="0" smtClean="0"/>
                <a:t>Schools</a:t>
              </a:r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1835696" y="4221088"/>
            <a:ext cx="1728192" cy="2296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1835696" y="3573016"/>
            <a:ext cx="158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App Download Channel</a:t>
            </a:r>
            <a:endParaRPr lang="zh-TW" altLang="en-US" sz="16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79860" y="3645024"/>
            <a:ext cx="1421184" cy="1296144"/>
            <a:chOff x="6372200" y="4472023"/>
            <a:chExt cx="2592288" cy="1296144"/>
          </a:xfrm>
        </p:grpSpPr>
        <p:sp>
          <p:nvSpPr>
            <p:cNvPr id="59" name="Rounded Rectangle 58"/>
            <p:cNvSpPr/>
            <p:nvPr/>
          </p:nvSpPr>
          <p:spPr>
            <a:xfrm>
              <a:off x="6372200" y="4472023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503545" y="4772249"/>
              <a:ext cx="2239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App</a:t>
              </a:r>
            </a:p>
            <a:p>
              <a:pPr algn="ctr"/>
              <a:r>
                <a:rPr lang="en-US" altLang="zh-TW" sz="2000" dirty="0" smtClean="0"/>
                <a:t>Store</a:t>
              </a:r>
            </a:p>
          </p:txBody>
        </p:sp>
      </p:grpSp>
      <p:pic>
        <p:nvPicPr>
          <p:cNvPr id="1027" name="Picture 3" descr="C:\Users\Lee power\AppData\Local\Microsoft\Windows\Temporary Internet Files\Content.IE5\DQFP09E7\MC9002865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09120"/>
            <a:ext cx="864096" cy="708275"/>
          </a:xfrm>
          <a:prstGeom prst="rect">
            <a:avLst/>
          </a:prstGeom>
          <a:noFill/>
        </p:spPr>
      </p:pic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0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Future Direction: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Cash Flow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97" y="3801702"/>
            <a:ext cx="1800200" cy="722228"/>
          </a:xfrm>
        </p:spPr>
      </p:pic>
      <p:grpSp>
        <p:nvGrpSpPr>
          <p:cNvPr id="3" name="Group 2"/>
          <p:cNvGrpSpPr/>
          <p:nvPr/>
        </p:nvGrpSpPr>
        <p:grpSpPr>
          <a:xfrm>
            <a:off x="7399288" y="3518026"/>
            <a:ext cx="1421184" cy="1296144"/>
            <a:chOff x="6372200" y="4544031"/>
            <a:chExt cx="2592288" cy="1296144"/>
          </a:xfrm>
        </p:grpSpPr>
        <p:sp>
          <p:nvSpPr>
            <p:cNvPr id="7" name="Rounded Rectangle 6"/>
            <p:cNvSpPr/>
            <p:nvPr/>
          </p:nvSpPr>
          <p:spPr>
            <a:xfrm>
              <a:off x="6372200" y="4544031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34218" y="4688047"/>
              <a:ext cx="24302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/>
                <a:t>Examinees</a:t>
              </a:r>
            </a:p>
            <a:p>
              <a:pPr algn="ctr"/>
              <a:r>
                <a:rPr lang="en-US" altLang="zh-TW" sz="2000" dirty="0" smtClean="0"/>
                <a:t>Parents </a:t>
              </a:r>
            </a:p>
            <a:p>
              <a:pPr algn="ctr"/>
              <a:r>
                <a:rPr lang="en-US" altLang="zh-TW" sz="2000" dirty="0" smtClean="0"/>
                <a:t>Teachers</a:t>
              </a:r>
            </a:p>
          </p:txBody>
        </p:sp>
      </p:grpSp>
      <p:sp>
        <p:nvSpPr>
          <p:cNvPr id="6" name="Right Arrow 5"/>
          <p:cNvSpPr/>
          <p:nvPr/>
        </p:nvSpPr>
        <p:spPr>
          <a:xfrm rot="1880887">
            <a:off x="1691680" y="2841631"/>
            <a:ext cx="1728192" cy="2296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20072" y="5013176"/>
            <a:ext cx="153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altLang="zh-TW" dirty="0"/>
              <a:t>AdSense revenue</a:t>
            </a:r>
            <a:endParaRPr lang="zh-TW" alt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580112" y="4078293"/>
            <a:ext cx="1728192" cy="2300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12621" y="3509315"/>
            <a:ext cx="203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Graduate school program offer inquire</a:t>
            </a:r>
            <a:endParaRPr lang="zh-TW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28245" y="2124145"/>
            <a:ext cx="203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Graduate school program </a:t>
            </a:r>
            <a:r>
              <a:rPr lang="en-US" altLang="zh-TW" sz="1600" dirty="0"/>
              <a:t>offer </a:t>
            </a:r>
            <a:r>
              <a:rPr lang="en-US" altLang="zh-TW" sz="1600" dirty="0" smtClean="0"/>
              <a:t>lists</a:t>
            </a:r>
            <a:endParaRPr lang="zh-TW" alt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34053" y="1484784"/>
            <a:ext cx="1421184" cy="1296144"/>
            <a:chOff x="6372200" y="4472023"/>
            <a:chExt cx="2592288" cy="1296144"/>
          </a:xfrm>
        </p:grpSpPr>
        <p:sp>
          <p:nvSpPr>
            <p:cNvPr id="16" name="Rounded Rectangle 15"/>
            <p:cNvSpPr/>
            <p:nvPr/>
          </p:nvSpPr>
          <p:spPr>
            <a:xfrm>
              <a:off x="6372200" y="4472023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3545" y="4772249"/>
              <a:ext cx="2239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Graduate</a:t>
              </a:r>
            </a:p>
            <a:p>
              <a:pPr algn="ctr"/>
              <a:r>
                <a:rPr lang="en-US" altLang="zh-TW" sz="2000" dirty="0" smtClean="0"/>
                <a:t>Schools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55656" y="2877386"/>
            <a:ext cx="79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0000"/>
                </a:solidFill>
              </a:rPr>
              <a:t>Free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7984" y="2005858"/>
            <a:ext cx="200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/>
              <a:t>Graduate school program offer </a:t>
            </a:r>
            <a:r>
              <a:rPr lang="en-US" altLang="zh-TW" sz="1600" dirty="0" smtClean="0"/>
              <a:t>notification</a:t>
            </a:r>
            <a:endParaRPr lang="zh-TW" altLang="en-US" sz="1600" dirty="0"/>
          </a:p>
        </p:txBody>
      </p:sp>
      <p:sp>
        <p:nvSpPr>
          <p:cNvPr id="33" name="Right Arrow 32"/>
          <p:cNvSpPr/>
          <p:nvPr/>
        </p:nvSpPr>
        <p:spPr>
          <a:xfrm rot="19214430">
            <a:off x="5166692" y="2675921"/>
            <a:ext cx="1728192" cy="2300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Group 33"/>
          <p:cNvGrpSpPr/>
          <p:nvPr/>
        </p:nvGrpSpPr>
        <p:grpSpPr>
          <a:xfrm>
            <a:off x="7163440" y="1268760"/>
            <a:ext cx="1421184" cy="1296144"/>
            <a:chOff x="6372200" y="4544031"/>
            <a:chExt cx="2592288" cy="1296144"/>
          </a:xfrm>
        </p:grpSpPr>
        <p:sp>
          <p:nvSpPr>
            <p:cNvPr id="35" name="Rounded Rectangle 34"/>
            <p:cNvSpPr/>
            <p:nvPr/>
          </p:nvSpPr>
          <p:spPr>
            <a:xfrm>
              <a:off x="6372200" y="4544031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72202" y="5025035"/>
              <a:ext cx="2430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/>
                <a:t>Examinees</a:t>
              </a: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1835696" y="4149080"/>
            <a:ext cx="1728192" cy="22961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051720" y="3501008"/>
            <a:ext cx="158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App Download Channel</a:t>
            </a:r>
            <a:endParaRPr lang="zh-TW" altLang="en-US" sz="1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23528" y="3717032"/>
            <a:ext cx="1421184" cy="1296144"/>
            <a:chOff x="6372200" y="4472023"/>
            <a:chExt cx="2592288" cy="1296144"/>
          </a:xfrm>
        </p:grpSpPr>
        <p:sp>
          <p:nvSpPr>
            <p:cNvPr id="41" name="Rounded Rectangle 40"/>
            <p:cNvSpPr/>
            <p:nvPr/>
          </p:nvSpPr>
          <p:spPr>
            <a:xfrm>
              <a:off x="6372200" y="4472023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03545" y="4772249"/>
              <a:ext cx="22393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App</a:t>
              </a:r>
            </a:p>
            <a:p>
              <a:pPr algn="ctr"/>
              <a:r>
                <a:rPr lang="en-US" altLang="zh-TW" sz="2000" dirty="0" smtClean="0"/>
                <a:t>Store</a:t>
              </a:r>
            </a:p>
          </p:txBody>
        </p:sp>
      </p:grpSp>
      <p:sp>
        <p:nvSpPr>
          <p:cNvPr id="44" name="Right Arrow 43"/>
          <p:cNvSpPr/>
          <p:nvPr/>
        </p:nvSpPr>
        <p:spPr>
          <a:xfrm rot="8422052">
            <a:off x="5310716" y="2890627"/>
            <a:ext cx="1728192" cy="2296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907704" y="4725144"/>
            <a:ext cx="2258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algn="l"/>
            <a:r>
              <a:rPr lang="en-US" altLang="zh-TW" dirty="0"/>
              <a:t>Apple store </a:t>
            </a:r>
            <a:r>
              <a:rPr lang="en-US" altLang="zh-TW" dirty="0" smtClean="0"/>
              <a:t>:$2871</a:t>
            </a:r>
            <a:endParaRPr lang="en-US" altLang="zh-TW" dirty="0"/>
          </a:p>
          <a:p>
            <a:pPr algn="l"/>
            <a:r>
              <a:rPr lang="en-US" altLang="zh-TW" dirty="0"/>
              <a:t>Android App store: </a:t>
            </a:r>
            <a:r>
              <a:rPr lang="en-US" altLang="zh-TW" dirty="0" smtClean="0"/>
              <a:t>$725 </a:t>
            </a:r>
            <a:endParaRPr lang="en-US" altLang="zh-TW" dirty="0"/>
          </a:p>
          <a:p>
            <a:pPr algn="l"/>
            <a:r>
              <a:rPr lang="en-US" altLang="zh-TW" dirty="0"/>
              <a:t>Commission </a:t>
            </a:r>
            <a:endParaRPr lang="zh-TW" altLang="en-US" dirty="0"/>
          </a:p>
        </p:txBody>
      </p:sp>
      <p:sp>
        <p:nvSpPr>
          <p:cNvPr id="46" name="Right Arrow 45"/>
          <p:cNvSpPr/>
          <p:nvPr/>
        </p:nvSpPr>
        <p:spPr>
          <a:xfrm rot="10800000">
            <a:off x="1835696" y="4437112"/>
            <a:ext cx="1728192" cy="2296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851920" y="5517232"/>
            <a:ext cx="1421184" cy="1296144"/>
            <a:chOff x="6275468" y="4427399"/>
            <a:chExt cx="2592288" cy="1296144"/>
          </a:xfrm>
        </p:grpSpPr>
        <p:sp>
          <p:nvSpPr>
            <p:cNvPr id="47" name="Rounded Rectangle 46"/>
            <p:cNvSpPr/>
            <p:nvPr/>
          </p:nvSpPr>
          <p:spPr>
            <a:xfrm>
              <a:off x="6275468" y="4427399"/>
              <a:ext cx="2592288" cy="129614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03545" y="4772249"/>
              <a:ext cx="2239325" cy="707886"/>
            </a:xfrm>
            <a:prstGeom prst="rect">
              <a:avLst/>
            </a:prstGeom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 smtClean="0"/>
                <a:t>Ad Server</a:t>
              </a:r>
            </a:p>
            <a:p>
              <a:pPr algn="ctr"/>
              <a:r>
                <a:rPr lang="en-US" altLang="zh-TW" sz="2000" dirty="0" smtClean="0"/>
                <a:t>Partner</a:t>
              </a:r>
            </a:p>
          </p:txBody>
        </p:sp>
      </p:grpSp>
      <p:sp>
        <p:nvSpPr>
          <p:cNvPr id="49" name="Right Arrow 48"/>
          <p:cNvSpPr/>
          <p:nvPr/>
        </p:nvSpPr>
        <p:spPr>
          <a:xfrm rot="5400000">
            <a:off x="4644008" y="4869160"/>
            <a:ext cx="93610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5004048" y="5250686"/>
            <a:ext cx="2039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Banner Space</a:t>
            </a:r>
            <a:endParaRPr lang="zh-TW" altLang="en-US" sz="1600" dirty="0"/>
          </a:p>
        </p:txBody>
      </p:sp>
      <p:sp>
        <p:nvSpPr>
          <p:cNvPr id="51" name="Right Arrow 50"/>
          <p:cNvSpPr/>
          <p:nvPr/>
        </p:nvSpPr>
        <p:spPr>
          <a:xfrm rot="16200000">
            <a:off x="4427984" y="4869160"/>
            <a:ext cx="936104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6012914" y="4308335"/>
            <a:ext cx="79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altLang="zh-TW" dirty="0"/>
              <a:t>Free</a:t>
            </a:r>
            <a:endParaRPr lang="zh-TW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228184" y="2924944"/>
            <a:ext cx="1538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2000"/>
            </a:lvl1pPr>
          </a:lstStyle>
          <a:p>
            <a:r>
              <a:rPr lang="en-US" altLang="zh-TW" sz="1400" dirty="0" smtClean="0">
                <a:solidFill>
                  <a:srgbClr val="FF0000"/>
                </a:solidFill>
              </a:rPr>
              <a:t>57 NT </a:t>
            </a:r>
            <a:r>
              <a:rPr lang="en-US" altLang="zh-TW" sz="1400" dirty="0">
                <a:solidFill>
                  <a:srgbClr val="FF0000"/>
                </a:solidFill>
              </a:rPr>
              <a:t>dollars</a:t>
            </a:r>
            <a:r>
              <a:rPr lang="en-US" altLang="zh-TW" sz="1400" dirty="0" smtClean="0">
                <a:solidFill>
                  <a:srgbClr val="FF0000"/>
                </a:solidFill>
              </a:rPr>
              <a:t> / </a:t>
            </a:r>
            <a:r>
              <a:rPr lang="en-US" altLang="zh-TW" sz="1400" dirty="0">
                <a:solidFill>
                  <a:srgbClr val="FF0000"/>
                </a:solidFill>
              </a:rPr>
              <a:t>download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pic>
        <p:nvPicPr>
          <p:cNvPr id="53" name="Picture 3" descr="C:\Users\Lee power\AppData\Local\Microsoft\Windows\Temporary Internet Files\Content.IE5\DQFP09E7\MC9002865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09120"/>
            <a:ext cx="864096" cy="708275"/>
          </a:xfrm>
          <a:prstGeom prst="rect">
            <a:avLst/>
          </a:prstGeom>
          <a:noFill/>
        </p:spPr>
      </p:pic>
      <p:sp>
        <p:nvSpPr>
          <p:cNvPr id="54" name="投影片編號版面配置區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44" grpId="0" animBg="1"/>
      <p:bldP spid="45" grpId="0"/>
      <p:bldP spid="46" grpId="0" animBg="1"/>
      <p:bldP spid="51" grpId="0" animBg="1"/>
      <p:bldP spid="52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Future Direction: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Financial Source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21464"/>
              </p:ext>
            </p:extLst>
          </p:nvPr>
        </p:nvGraphicFramePr>
        <p:xfrm>
          <a:off x="683568" y="1052736"/>
          <a:ext cx="7848872" cy="550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2268252"/>
                <a:gridCol w="1656184"/>
              </a:tblGrid>
              <a:tr h="648072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Year 1</a:t>
                      </a:r>
                      <a:endParaRPr lang="zh-TW" alt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Revenue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Cost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Items</a:t>
                      </a:r>
                      <a:endParaRPr lang="zh-TW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Items</a:t>
                      </a:r>
                      <a:endParaRPr lang="zh-TW" alt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aseline="0" dirty="0" smtClean="0"/>
                        <a:t>Price</a:t>
                      </a:r>
                      <a:endParaRPr lang="zh-TW" alt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2920">
                <a:tc>
                  <a:txBody>
                    <a:bodyPr/>
                    <a:lstStyle/>
                    <a:p>
                      <a:r>
                        <a:rPr lang="en-US" altLang="zh-TW" sz="1400" dirty="0" err="1" smtClean="0">
                          <a:hlinkClick r:id="rId2" action="ppaction://hlinksldjump"/>
                        </a:rPr>
                        <a:t>AdSense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/one year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sldjump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3,359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err="1" smtClean="0">
                          <a:hlinkClick r:id="rId3" action="ppaction://hlinksldjump"/>
                        </a:rPr>
                        <a:t>MyNext</a:t>
                      </a:r>
                      <a:r>
                        <a:rPr lang="en-US" altLang="zh-TW" sz="1400" dirty="0" smtClean="0">
                          <a:hlinkClick r:id="rId3" action="ppaction://hlinksldjump"/>
                        </a:rPr>
                        <a:t> Development</a:t>
                      </a:r>
                      <a:r>
                        <a:rPr lang="en-US" altLang="zh-TW" sz="1400" baseline="0" dirty="0" smtClean="0">
                          <a:hlinkClick r:id="rId3" action="ppaction://hlinksldjump"/>
                        </a:rPr>
                        <a:t> Fee</a:t>
                      </a:r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aseline="0" dirty="0" smtClean="0"/>
                        <a:t>30,000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4" action="ppaction://hlinksldjump"/>
                        </a:rPr>
                        <a:t>Download</a:t>
                      </a:r>
                      <a:r>
                        <a:rPr lang="en-US" altLang="zh-TW" sz="1400" baseline="0" dirty="0" smtClean="0">
                          <a:hlinkClick r:id="rId4" action="ppaction://hlinksldjump"/>
                        </a:rPr>
                        <a:t> Paid</a:t>
                      </a:r>
                      <a:endParaRPr lang="en-US" altLang="zh-TW" sz="1400" baseline="0" dirty="0" smtClean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73,159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Web</a:t>
                      </a:r>
                      <a:r>
                        <a:rPr lang="en-US" altLang="zh-TW" sz="1400" baseline="0" dirty="0" smtClean="0"/>
                        <a:t> Hosting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 smtClean="0"/>
                        <a:t>+Domain Name</a:t>
                      </a:r>
                      <a:endParaRPr lang="zh-TW" altLang="en-US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aseline="0" dirty="0" smtClean="0"/>
                        <a:t>900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5" action="ppaction://hlinksldjump"/>
                        </a:rPr>
                        <a:t>Maintenance</a:t>
                      </a:r>
                      <a:r>
                        <a:rPr lang="en-US" altLang="zh-TW" sz="1400" baseline="0" dirty="0" smtClean="0">
                          <a:hlinkClick r:id="rId5" action="ppaction://hlinksldjump"/>
                        </a:rPr>
                        <a:t> Fee</a:t>
                      </a:r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8,183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6" action="ppaction://hlinksldjump"/>
                        </a:rPr>
                        <a:t>Programing</a:t>
                      </a:r>
                      <a:r>
                        <a:rPr lang="en-US" altLang="zh-TW" sz="1400" baseline="0" dirty="0" smtClean="0">
                          <a:hlinkClick r:id="rId6" action="ppaction://hlinksldjump"/>
                        </a:rPr>
                        <a:t> Fee</a:t>
                      </a:r>
                      <a:endParaRPr lang="en-US" altLang="zh-TW" sz="1400" baseline="0" dirty="0" smtClean="0"/>
                    </a:p>
                    <a:p>
                      <a:r>
                        <a:rPr lang="en-US" altLang="zh-TW" sz="1400" baseline="0" dirty="0" smtClean="0"/>
                        <a:t>(Apps)</a:t>
                      </a:r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aseline="0" dirty="0" smtClean="0"/>
                        <a:t>20,000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hlinkClick r:id="rId7" action="ppaction://hlinksldjump"/>
                        </a:rPr>
                        <a:t>Registration</a:t>
                      </a:r>
                      <a:r>
                        <a:rPr lang="en-US" altLang="zh-TW" sz="1400" baseline="0" dirty="0" smtClean="0">
                          <a:hlinkClick r:id="rId7" action="ppaction://hlinksldjump"/>
                        </a:rPr>
                        <a:t> </a:t>
                      </a:r>
                      <a:r>
                        <a:rPr lang="en-US" altLang="zh-TW" sz="1400" dirty="0" smtClean="0">
                          <a:hlinkClick r:id="rId7" action="ppaction://hlinksldjump"/>
                        </a:rPr>
                        <a:t> Fee</a:t>
                      </a:r>
                      <a:endParaRPr lang="zh-TW" altLang="en-US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3,596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8" action="ppaction://hlinksldjump"/>
                        </a:rPr>
                        <a:t>Commission (30%)</a:t>
                      </a:r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21,947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367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6256" y="13407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NT Dollars</a:t>
            </a:r>
            <a:endParaRPr lang="zh-TW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899592" y="6021288"/>
            <a:ext cx="3528392" cy="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6021288"/>
            <a:ext cx="3528392" cy="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4600" y="61356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</a:t>
            </a:r>
            <a:r>
              <a:rPr lang="en-US" altLang="zh-TW" sz="2400" dirty="0" smtClean="0"/>
              <a:t>: 84,626 </a:t>
            </a:r>
            <a:endParaRPr lang="zh-TW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7644" y="61356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Total: </a:t>
            </a:r>
            <a:r>
              <a:rPr lang="en-US" altLang="zh-TW" sz="2400" dirty="0" smtClean="0"/>
              <a:t>76,518</a:t>
            </a:r>
            <a:endParaRPr lang="zh-TW" altLang="en-US" sz="2400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Future Direction: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Financial Source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60648"/>
              </p:ext>
            </p:extLst>
          </p:nvPr>
        </p:nvGraphicFramePr>
        <p:xfrm>
          <a:off x="683568" y="1052736"/>
          <a:ext cx="7848872" cy="548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648072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Year 2</a:t>
                      </a:r>
                      <a:endParaRPr lang="zh-TW" alt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Revenue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Cost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Items</a:t>
                      </a:r>
                      <a:endParaRPr lang="zh-TW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Items</a:t>
                      </a:r>
                      <a:endParaRPr lang="zh-TW" alt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aseline="0" dirty="0" smtClean="0"/>
                        <a:t>Price</a:t>
                      </a:r>
                      <a:endParaRPr lang="zh-TW" alt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292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2" action="ppaction://hlinksldjump"/>
                        </a:rPr>
                        <a:t>AdSense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/one year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 action="ppaction://hlinksldjump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4,367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Web</a:t>
                      </a:r>
                      <a:r>
                        <a:rPr lang="en-US" altLang="zh-TW" sz="1400" baseline="0" dirty="0" smtClean="0"/>
                        <a:t> Hosting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 smtClean="0"/>
                        <a:t>+Domain Name</a:t>
                      </a:r>
                      <a:endParaRPr lang="zh-TW" altLang="en-US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aseline="0" dirty="0" smtClean="0"/>
                        <a:t>900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4" action="ppaction://hlinksldjump"/>
                        </a:rPr>
                        <a:t>Download</a:t>
                      </a:r>
                      <a:r>
                        <a:rPr lang="en-US" altLang="zh-TW" sz="1400" baseline="0" dirty="0" smtClean="0">
                          <a:hlinkClick r:id="rId4" action="ppaction://hlinksldjump"/>
                        </a:rPr>
                        <a:t> Paid</a:t>
                      </a:r>
                      <a:endParaRPr lang="en-US" altLang="zh-TW" sz="1400" baseline="0" dirty="0" smtClean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95,107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hlinkClick r:id="rId5" action="ppaction://hlinksldjump"/>
                        </a:rPr>
                        <a:t>Maintenance</a:t>
                      </a:r>
                      <a:r>
                        <a:rPr lang="en-US" altLang="zh-TW" sz="1400" baseline="0" dirty="0" smtClean="0">
                          <a:hlinkClick r:id="rId5" action="ppaction://hlinksldjump"/>
                        </a:rPr>
                        <a:t> Fee</a:t>
                      </a:r>
                      <a:endParaRPr lang="zh-TW" altLang="en-US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8,183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hlinkClick r:id="rId6" action="ppaction://hlinksldjump"/>
                        </a:rPr>
                        <a:t>Commission (30%)</a:t>
                      </a:r>
                      <a:endParaRPr lang="zh-TW" altLang="en-US" sz="1400" dirty="0" smtClean="0"/>
                    </a:p>
                    <a:p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28,532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367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6256" y="13407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NT Dollars</a:t>
            </a:r>
            <a:endParaRPr lang="zh-TW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899592" y="6021288"/>
            <a:ext cx="3528392" cy="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6021288"/>
            <a:ext cx="3528392" cy="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4600" y="61356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</a:t>
            </a:r>
            <a:r>
              <a:rPr lang="en-US" altLang="zh-TW" sz="2400" dirty="0" smtClean="0"/>
              <a:t>: 37,615 </a:t>
            </a:r>
            <a:endParaRPr lang="zh-TW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7644" y="61356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Total: </a:t>
            </a:r>
            <a:r>
              <a:rPr lang="en-US" altLang="zh-TW" sz="2400" dirty="0" smtClean="0"/>
              <a:t>99,474</a:t>
            </a:r>
            <a:endParaRPr lang="zh-TW" altLang="en-US" sz="2400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49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dobe Myungjo Std M" pitchFamily="18" charset="-128"/>
                <a:ea typeface="Adobe Myungjo Std M" pitchFamily="18" charset="-128"/>
                <a:cs typeface="+mn-cs"/>
              </a:rPr>
              <a:t>Outline</a:t>
            </a:r>
            <a:endParaRPr lang="zh-TW" altLang="en-US" dirty="0">
              <a:latin typeface="Adobe Myungjo Std M" pitchFamily="18" charset="-128"/>
              <a:ea typeface="Adobe Myungjo Std M" pitchFamily="18" charset="-128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34733"/>
              </p:ext>
            </p:extLst>
          </p:nvPr>
        </p:nvGraphicFramePr>
        <p:xfrm>
          <a:off x="683568" y="1628800"/>
          <a:ext cx="7512496" cy="4114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64296"/>
                <a:gridCol w="4848200"/>
              </a:tblGrid>
              <a:tr h="358368">
                <a:tc rowSpan="3"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altLang="zh-TW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Myungjo Std M" pitchFamily="18" charset="-128"/>
                          <a:ea typeface="Adobe Myungjo Std M" pitchFamily="18" charset="-128"/>
                        </a:rPr>
                        <a:t>Current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US" altLang="zh-TW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Myungjo Std M" pitchFamily="18" charset="-128"/>
                          <a:ea typeface="Adobe Myungjo Std M" pitchFamily="18" charset="-128"/>
                        </a:rPr>
                        <a:t>States</a:t>
                      </a:r>
                      <a:endParaRPr lang="zh-TW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Myungjo Std M" pitchFamily="18" charset="-128"/>
                        <a:ea typeface="Adobe Myungjo Std M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smtClean="0">
                          <a:latin typeface="Adobe Myungjo Std M" pitchFamily="18" charset="-128"/>
                          <a:ea typeface="Adobe Myungjo Std M" pitchFamily="18" charset="-128"/>
                        </a:rPr>
                        <a:t>Services Provided </a:t>
                      </a:r>
                      <a:endParaRPr lang="en-US" altLang="zh-TW" sz="2800" dirty="0" smtClean="0">
                        <a:latin typeface="Adobe Myungjo Std M" pitchFamily="18" charset="-128"/>
                        <a:ea typeface="Adobe Myungjo Std M" pitchFamily="18" charset="-128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Adobe Myungjo Std M" pitchFamily="18" charset="-128"/>
                          <a:ea typeface="Adobe Myungjo Std M" pitchFamily="18" charset="-128"/>
                        </a:rPr>
                        <a:t>Business Model</a:t>
                      </a:r>
                    </a:p>
                  </a:txBody>
                  <a:tcPr anchor="ctr"/>
                </a:tc>
              </a:tr>
              <a:tr h="49823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dobe Myungjo Std M" pitchFamily="18" charset="-128"/>
                          <a:ea typeface="Adobe Myungjo Std M" pitchFamily="18" charset="-128"/>
                        </a:rPr>
                        <a:t>Competitors</a:t>
                      </a:r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Myungjo Std M" pitchFamily="18" charset="-128"/>
                          <a:ea typeface="Adobe Myungjo Std M" pitchFamily="18" charset="-128"/>
                          <a:cs typeface="+mn-cs"/>
                        </a:rPr>
                        <a:t>Future 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Myungjo Std M" pitchFamily="18" charset="-128"/>
                          <a:ea typeface="Adobe Myungjo Std M" pitchFamily="18" charset="-128"/>
                          <a:cs typeface="+mn-cs"/>
                        </a:rPr>
                        <a:t>Direction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Myungjo Std M" pitchFamily="18" charset="-128"/>
                        <a:ea typeface="Adobe Myungjo Std M" pitchFamily="18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Adobe Myungjo Std M" pitchFamily="18" charset="-128"/>
                          <a:ea typeface="Adobe Myungjo Std M" pitchFamily="18" charset="-128"/>
                        </a:rPr>
                        <a:t>Services Provided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800" dirty="0" smtClean="0">
                          <a:latin typeface="Adobe Myungjo Std M" pitchFamily="18" charset="-128"/>
                          <a:ea typeface="Adobe Myungjo Std M" pitchFamily="18" charset="-128"/>
                        </a:rPr>
                        <a:t>Business Model</a:t>
                      </a:r>
                    </a:p>
                    <a:p>
                      <a:pPr algn="l"/>
                      <a:r>
                        <a:rPr lang="en-US" altLang="zh-TW" sz="2800" dirty="0" smtClean="0">
                          <a:latin typeface="Adobe Myungjo Std M" pitchFamily="18" charset="-128"/>
                          <a:ea typeface="Adobe Myungjo Std M" pitchFamily="18" charset="-128"/>
                        </a:rPr>
                        <a:t>Cash</a:t>
                      </a:r>
                      <a:r>
                        <a:rPr lang="en-US" altLang="zh-TW" sz="2800" baseline="0" dirty="0" smtClean="0">
                          <a:latin typeface="Adobe Myungjo Std M" pitchFamily="18" charset="-128"/>
                          <a:ea typeface="Adobe Myungjo Std M" pitchFamily="18" charset="-128"/>
                        </a:rPr>
                        <a:t> Flow</a:t>
                      </a:r>
                      <a:endParaRPr lang="en-US" altLang="zh-TW" sz="2800" dirty="0" smtClean="0">
                        <a:latin typeface="Adobe Myungjo Std M" pitchFamily="18" charset="-128"/>
                        <a:ea typeface="Adobe Myungjo Std M" pitchFamily="18" charset="-128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Adobe Myungjo Std M" pitchFamily="18" charset="-128"/>
                          <a:ea typeface="Adobe Myungjo Std M" pitchFamily="18" charset="-128"/>
                        </a:rPr>
                        <a:t>Financial Source</a:t>
                      </a: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Myungjo Std M" pitchFamily="18" charset="-128"/>
                          <a:ea typeface="Adobe Myungjo Std M" pitchFamily="18" charset="-128"/>
                          <a:cs typeface="+mn-cs"/>
                        </a:rPr>
                        <a:t>Conclusion</a:t>
                      </a:r>
                      <a:endParaRPr lang="zh-TW" altLang="en-US" sz="32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Myungjo Std M" pitchFamily="18" charset="-128"/>
                        <a:ea typeface="Adobe Myungjo Std M" pitchFamily="18" charset="-128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2627784" y="3356992"/>
            <a:ext cx="576064" cy="1728192"/>
          </a:xfrm>
          <a:prstGeom prst="leftBrac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Left Brace 5"/>
          <p:cNvSpPr/>
          <p:nvPr/>
        </p:nvSpPr>
        <p:spPr>
          <a:xfrm>
            <a:off x="2627784" y="1844824"/>
            <a:ext cx="576064" cy="1224136"/>
          </a:xfrm>
          <a:prstGeom prst="leftBrac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0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Future Direction: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Financial Source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71378"/>
              </p:ext>
            </p:extLst>
          </p:nvPr>
        </p:nvGraphicFramePr>
        <p:xfrm>
          <a:off x="683568" y="1052736"/>
          <a:ext cx="7848872" cy="548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/>
                <a:gridCol w="1962218"/>
                <a:gridCol w="1962218"/>
                <a:gridCol w="1962218"/>
              </a:tblGrid>
              <a:tr h="648072"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Year 3</a:t>
                      </a:r>
                      <a:endParaRPr lang="zh-TW" alt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Revenue</a:t>
                      </a:r>
                      <a:endParaRPr lang="zh-TW" altLang="en-US" sz="2400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Cost</a:t>
                      </a:r>
                      <a:endParaRPr lang="zh-TW" alt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Items</a:t>
                      </a:r>
                      <a:endParaRPr lang="zh-TW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Items</a:t>
                      </a:r>
                      <a:endParaRPr lang="zh-TW" altLang="en-US" sz="2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aseline="0" dirty="0" smtClean="0"/>
                        <a:t>Price</a:t>
                      </a:r>
                      <a:endParaRPr lang="zh-TW" altLang="en-US" sz="20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2920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2" action="ppaction://hlinksldjump"/>
                        </a:rPr>
                        <a:t>AdSense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/>
                        </a:rPr>
                        <a:t>/one year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 action="ppaction://hlinksldjump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5,677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/>
                        <a:t>Web</a:t>
                      </a:r>
                      <a:r>
                        <a:rPr lang="en-US" altLang="zh-TW" sz="1400" baseline="0" dirty="0" smtClean="0"/>
                        <a:t> Hosting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aseline="0" dirty="0" smtClean="0"/>
                        <a:t>+Domain Name</a:t>
                      </a:r>
                      <a:endParaRPr lang="zh-TW" altLang="en-US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aseline="0" dirty="0" smtClean="0"/>
                        <a:t>900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hlinkClick r:id="rId4" action="ppaction://hlinksldjump"/>
                        </a:rPr>
                        <a:t>Download</a:t>
                      </a:r>
                      <a:r>
                        <a:rPr lang="en-US" altLang="zh-TW" sz="1400" baseline="0" dirty="0" smtClean="0">
                          <a:hlinkClick r:id="rId4" action="ppaction://hlinksldjump"/>
                        </a:rPr>
                        <a:t> Paid</a:t>
                      </a:r>
                      <a:endParaRPr lang="en-US" altLang="zh-TW" sz="1400" baseline="0" dirty="0" smtClean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/>
                        <a:t>123,640</a:t>
                      </a:r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hlinkClick r:id="rId5" action="ppaction://hlinksldjump"/>
                        </a:rPr>
                        <a:t>Maintenance</a:t>
                      </a:r>
                      <a:r>
                        <a:rPr lang="en-US" altLang="zh-TW" sz="1400" baseline="0" dirty="0" smtClean="0">
                          <a:hlinkClick r:id="rId5" action="ppaction://hlinksldjump"/>
                        </a:rPr>
                        <a:t> Fee</a:t>
                      </a:r>
                      <a:endParaRPr lang="zh-TW" altLang="en-US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8,183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hlinkClick r:id="rId6" action="ppaction://hlinksldjump"/>
                        </a:rPr>
                        <a:t>Commission (30%)</a:t>
                      </a:r>
                      <a:endParaRPr lang="zh-TW" altLang="en-US" sz="1400" dirty="0" smtClean="0"/>
                    </a:p>
                    <a:p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37,092</a:t>
                      </a: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367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6256" y="13407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NT Dollars</a:t>
            </a:r>
            <a:endParaRPr lang="zh-TW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899592" y="6021288"/>
            <a:ext cx="3528392" cy="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6021288"/>
            <a:ext cx="3528392" cy="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4600" y="61356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</a:t>
            </a:r>
            <a:r>
              <a:rPr lang="en-US" altLang="zh-TW" sz="2400" dirty="0" smtClean="0"/>
              <a:t>: 46,175 </a:t>
            </a:r>
            <a:endParaRPr lang="zh-TW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7644" y="613568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Total: </a:t>
            </a:r>
            <a:r>
              <a:rPr lang="en-US" altLang="zh-TW" sz="2400" dirty="0" smtClean="0"/>
              <a:t>129,317</a:t>
            </a:r>
            <a:endParaRPr lang="zh-TW" altLang="en-US" sz="2400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80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Future Direction: Financial 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Source - Profit</a:t>
            </a:r>
            <a:endParaRPr lang="zh-TW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21</a:t>
            </a:fld>
            <a:endParaRPr lang="zh-TW" alt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59632" y="1484784"/>
            <a:ext cx="0" cy="4536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59632" y="4509120"/>
            <a:ext cx="7200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79712" y="4509119"/>
            <a:ext cx="720080" cy="2479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4139952" y="2730406"/>
            <a:ext cx="720080" cy="17787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6269324" y="2019869"/>
            <a:ext cx="720080" cy="2480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558924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Year 1</a:t>
            </a:r>
            <a:endParaRPr lang="zh-TW" alt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560526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Year 2</a:t>
            </a:r>
            <a:endParaRPr lang="zh-TW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8184" y="558935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Year 3</a:t>
            </a:r>
            <a:endParaRPr lang="zh-TW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884368" y="466910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Time</a:t>
            </a:r>
            <a:endParaRPr lang="zh-TW" alt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150627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Profit</a:t>
            </a:r>
            <a:endParaRPr lang="zh-TW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47251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-8,108</a:t>
            </a:r>
            <a:endParaRPr lang="zh-TW" alt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995936" y="238081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61,859</a:t>
            </a:r>
            <a:endParaRPr lang="zh-TW" alt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61312" y="170080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83,142</a:t>
            </a:r>
            <a:endParaRPr lang="zh-TW" alt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6756" y="489064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-20,000</a:t>
            </a:r>
            <a:endParaRPr lang="zh-TW" alt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31705" y="436510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0</a:t>
            </a:r>
            <a:endParaRPr lang="zh-TW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31705" y="381415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20,000</a:t>
            </a:r>
            <a:endParaRPr lang="zh-TW" alt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31705" y="3284984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40,000</a:t>
            </a:r>
            <a:endParaRPr lang="zh-TW" alt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273040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60,000</a:t>
            </a:r>
            <a:endParaRPr lang="zh-TW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5589" y="2125253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80,000</a:t>
            </a:r>
            <a:endParaRPr lang="zh-TW" alt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23528" y="1321023"/>
            <a:ext cx="963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NT dollars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Conclusion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dobe 仿宋 Std R" pitchFamily="18" charset="-128"/>
                <a:ea typeface="Adobe 仿宋 Std R" pitchFamily="18" charset="-128"/>
              </a:rPr>
              <a:t>The services </a:t>
            </a:r>
            <a:r>
              <a:rPr lang="en-US" altLang="zh-TW" sz="2800" dirty="0" err="1" smtClean="0">
                <a:latin typeface="Adobe 仿宋 Std R" pitchFamily="18" charset="-128"/>
                <a:ea typeface="Adobe 仿宋 Std R" pitchFamily="18" charset="-128"/>
              </a:rPr>
              <a:t>MyNext</a:t>
            </a:r>
            <a:r>
              <a:rPr lang="en-US" altLang="zh-TW" sz="2800" dirty="0" smtClean="0">
                <a:latin typeface="Adobe 仿宋 Std R" pitchFamily="18" charset="-128"/>
                <a:ea typeface="Adobe 仿宋 Std R" pitchFamily="18" charset="-128"/>
              </a:rPr>
              <a:t>  </a:t>
            </a:r>
            <a:r>
              <a:rPr lang="en-US" altLang="zh-TW" sz="2800" dirty="0">
                <a:latin typeface="Adobe 仿宋 Std R" pitchFamily="18" charset="-128"/>
                <a:ea typeface="Adobe 仿宋 Std R" pitchFamily="18" charset="-128"/>
              </a:rPr>
              <a:t>provides today is common on the </a:t>
            </a:r>
            <a:r>
              <a:rPr lang="en-US" altLang="zh-TW" sz="2800" dirty="0" smtClean="0">
                <a:latin typeface="Adobe 仿宋 Std R" pitchFamily="18" charset="-128"/>
                <a:ea typeface="Adobe 仿宋 Std R" pitchFamily="18" charset="-128"/>
              </a:rPr>
              <a:t>internet and the number of visits are affected by season.  To integrate other related services are necessary for getting profit.</a:t>
            </a:r>
          </a:p>
          <a:p>
            <a:endParaRPr lang="en-US" altLang="zh-TW" sz="2800" dirty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en-US" altLang="zh-TW" sz="2800" dirty="0" smtClean="0">
                <a:latin typeface="Adobe 仿宋 Std R" pitchFamily="18" charset="-128"/>
                <a:ea typeface="Adobe 仿宋 Std R" pitchFamily="18" charset="-128"/>
              </a:rPr>
              <a:t>To increase and maintain </a:t>
            </a:r>
            <a:r>
              <a:rPr lang="en-US" altLang="zh-TW" sz="2800" dirty="0">
                <a:latin typeface="Adobe 仿宋 Std R" pitchFamily="18" charset="-128"/>
                <a:ea typeface="Adobe 仿宋 Std R" pitchFamily="18" charset="-128"/>
              </a:rPr>
              <a:t>website </a:t>
            </a:r>
            <a:r>
              <a:rPr lang="en-US" altLang="zh-TW" sz="2800" dirty="0" smtClean="0">
                <a:latin typeface="Adobe 仿宋 Std R" pitchFamily="18" charset="-128"/>
                <a:ea typeface="Adobe 仿宋 Std R" pitchFamily="18" charset="-128"/>
              </a:rPr>
              <a:t>traffic by enhancing popularity </a:t>
            </a:r>
            <a:r>
              <a:rPr lang="en-US" altLang="zh-TW" sz="2800" dirty="0">
                <a:latin typeface="Adobe 仿宋 Std R" pitchFamily="18" charset="-128"/>
                <a:ea typeface="Adobe 仿宋 Std R" pitchFamily="18" charset="-128"/>
              </a:rPr>
              <a:t>and public </a:t>
            </a:r>
            <a:r>
              <a:rPr lang="en-US" altLang="zh-TW" sz="2800" dirty="0" smtClean="0">
                <a:latin typeface="Adobe 仿宋 Std R" pitchFamily="18" charset="-128"/>
                <a:ea typeface="Adobe 仿宋 Std R" pitchFamily="18" charset="-128"/>
              </a:rPr>
              <a:t>praise can bring more business potential.</a:t>
            </a:r>
          </a:p>
          <a:p>
            <a:endParaRPr lang="en-US" altLang="zh-TW" sz="2800" dirty="0" smtClean="0">
              <a:ea typeface="Adobe 仿宋 Std R" pitchFamily="18" charset="-128"/>
            </a:endParaRPr>
          </a:p>
          <a:p>
            <a:pPr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Reference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PTT</a:t>
            </a:r>
          </a:p>
          <a:p>
            <a:r>
              <a:rPr lang="en-US" altLang="zh-TW" sz="2400" dirty="0" err="1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iCross’s</a:t>
            </a:r>
            <a:r>
              <a:rPr lang="en-US" altLang="zh-TW" sz="2400" dirty="0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  creator</a:t>
            </a:r>
          </a:p>
          <a:p>
            <a:r>
              <a:rPr lang="en-US" altLang="zh-TW" sz="2400" dirty="0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Google AdSense</a:t>
            </a:r>
          </a:p>
          <a:p>
            <a:r>
              <a:rPr lang="en-US" altLang="zh-TW" sz="2400" dirty="0" err="1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Hostev</a:t>
            </a:r>
            <a:r>
              <a:rPr lang="en-US" altLang="zh-TW" sz="2400" dirty="0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: </a:t>
            </a:r>
            <a:r>
              <a:rPr lang="en-US" altLang="zh-TW" sz="1400" dirty="0" smtClean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2"/>
              </a:rPr>
              <a:t>http</a:t>
            </a:r>
            <a:r>
              <a:rPr lang="en-US" altLang="zh-TW" sz="1400" dirty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2"/>
              </a:rPr>
              <a:t>://hostev.com</a:t>
            </a:r>
            <a:r>
              <a:rPr lang="en-US" altLang="zh-TW" sz="1400" dirty="0" smtClean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2"/>
              </a:rPr>
              <a:t>/</a:t>
            </a:r>
            <a:endParaRPr lang="en-US" altLang="zh-TW" sz="1400" dirty="0" smtClean="0">
              <a:latin typeface="Times New Roman" pitchFamily="18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2400" dirty="0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波仕特線上市調網</a:t>
            </a:r>
            <a:r>
              <a:rPr lang="en-US" altLang="zh-TW" sz="2400" dirty="0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: </a:t>
            </a:r>
            <a:r>
              <a:rPr lang="en-US" altLang="zh-TW" sz="1200" dirty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3"/>
              </a:rPr>
              <a:t>http://www.pollster.com.tw/Aboutlook/lookview_item.aspx?ms_sn=1276</a:t>
            </a:r>
            <a:endParaRPr lang="en-US" altLang="zh-TW" sz="1200" dirty="0" smtClean="0">
              <a:latin typeface="Times New Roman" pitchFamily="18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2400" dirty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中華民國統計資訊</a:t>
            </a:r>
            <a:r>
              <a:rPr lang="zh-TW" altLang="en-US" sz="2400" dirty="0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網</a:t>
            </a:r>
            <a:r>
              <a:rPr lang="en-US" altLang="zh-TW" sz="2400" dirty="0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: </a:t>
            </a:r>
            <a:r>
              <a:rPr lang="en-US" altLang="zh-TW" sz="1400" dirty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4"/>
              </a:rPr>
              <a:t>http://www.stat.gov.tw</a:t>
            </a:r>
            <a:r>
              <a:rPr lang="en-US" altLang="zh-TW" sz="1400" dirty="0" smtClean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4"/>
              </a:rPr>
              <a:t>/</a:t>
            </a:r>
            <a:endParaRPr lang="en-US" altLang="zh-TW" sz="1400" dirty="0" smtClean="0">
              <a:latin typeface="Times New Roman" pitchFamily="18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2400" dirty="0" smtClean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ZDNet: </a:t>
            </a:r>
            <a:r>
              <a:rPr lang="en-US" altLang="zh-TW" sz="1400" dirty="0" smtClean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5"/>
              </a:rPr>
              <a:t>http</a:t>
            </a:r>
            <a:r>
              <a:rPr lang="en-US" altLang="zh-TW" sz="1400" dirty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5"/>
              </a:rPr>
              <a:t>://</a:t>
            </a:r>
            <a:r>
              <a:rPr lang="en-US" altLang="zh-TW" sz="1400" dirty="0" smtClean="0">
                <a:latin typeface="Times New Roman" pitchFamily="18" charset="0"/>
                <a:ea typeface="微軟正黑體" pitchFamily="34" charset="-120"/>
                <a:cs typeface="Arial" pitchFamily="34" charset="0"/>
                <a:hlinkClick r:id="rId5"/>
              </a:rPr>
              <a:t>www.zdnet.com.tw/enterprise/technology/0,2000085680,20137151-2,00.htm</a:t>
            </a:r>
            <a:endParaRPr lang="en-US" altLang="zh-TW" sz="1400" dirty="0" smtClean="0">
              <a:latin typeface="Times New Roman" pitchFamily="18" charset="0"/>
              <a:ea typeface="微軟正黑體" pitchFamily="34" charset="-120"/>
              <a:cs typeface="Arial" pitchFamily="34" charset="0"/>
            </a:endParaRPr>
          </a:p>
          <a:p>
            <a:r>
              <a:rPr lang="en-US" altLang="zh-TW" sz="2400" dirty="0" err="1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iSoHo</a:t>
            </a:r>
            <a:r>
              <a:rPr lang="en-US" altLang="zh-TW" sz="2400" dirty="0">
                <a:latin typeface="Times New Roman" pitchFamily="18" charset="0"/>
                <a:ea typeface="微軟正黑體" pitchFamily="34" charset="-120"/>
                <a:cs typeface="Arial" pitchFamily="34" charset="0"/>
              </a:rPr>
              <a:t>: </a:t>
            </a:r>
            <a:r>
              <a:rPr lang="en-US" altLang="zh-TW" sz="1400" dirty="0">
                <a:latin typeface="Times New Roman" pitchFamily="18" charset="0"/>
                <a:ea typeface="微軟正黑體" pitchFamily="34" charset="-120"/>
                <a:hlinkClick r:id="rId6"/>
              </a:rPr>
              <a:t>http://www.isoho.com.tw</a:t>
            </a:r>
            <a:endParaRPr lang="zh-TW" altLang="en-US" sz="1400" dirty="0">
              <a:latin typeface="Times New Roman" pitchFamily="18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1" y="2888940"/>
            <a:ext cx="8904989" cy="1080120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911419" y="3104964"/>
            <a:ext cx="379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Thanks for Your Attentions!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82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8000" dirty="0"/>
              <a:t>appendix</a:t>
            </a:r>
            <a:endParaRPr lang="zh-TW" altLang="en-US" sz="8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4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Year 1 Maintenance </a:t>
            </a:r>
            <a:r>
              <a:rPr lang="en-US" altLang="zh-TW" dirty="0" smtClean="0"/>
              <a:t>Fee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en-US" altLang="zh-TW" sz="2400" dirty="0" smtClean="0"/>
              <a:t>1091(all department)/5(Department can be conducted at same time))*15(the time to import offer list)/</a:t>
            </a:r>
            <a:r>
              <a:rPr lang="en-US" altLang="zh-TW" sz="2800" dirty="0" smtClean="0"/>
              <a:t>60(1 hour)=54.55 hours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2 months takes 54.55 hours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3 months takes 81.825 hours (54.55 *3/2)</a:t>
            </a:r>
          </a:p>
          <a:p>
            <a:pPr marL="0" indent="0">
              <a:buNone/>
            </a:pPr>
            <a:r>
              <a:rPr lang="en-US" altLang="zh-TW" sz="2800" dirty="0" smtClean="0"/>
              <a:t>1 hour =100 NT dollars</a:t>
            </a:r>
          </a:p>
          <a:p>
            <a:pPr marL="0" indent="0">
              <a:buNone/>
            </a:pPr>
            <a:r>
              <a:rPr lang="en-US" altLang="zh-TW" sz="2800" dirty="0" smtClean="0"/>
              <a:t>So, 81.825 *100NT dollars =around 8,183</a:t>
            </a:r>
            <a:endParaRPr lang="zh-TW" altLang="en-US" sz="2800" dirty="0"/>
          </a:p>
        </p:txBody>
      </p:sp>
      <p:sp>
        <p:nvSpPr>
          <p:cNvPr id="4" name="動作按鈕: 返回 3">
            <a:hlinkClick r:id="rId2" action="ppaction://hlinksldjump" highlightClick="1"/>
          </p:cNvPr>
          <p:cNvSpPr/>
          <p:nvPr/>
        </p:nvSpPr>
        <p:spPr>
          <a:xfrm>
            <a:off x="7884368" y="692696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5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Year </a:t>
            </a:r>
            <a:r>
              <a:rPr lang="en-US" altLang="zh-TW" dirty="0" smtClean="0"/>
              <a:t>2 </a:t>
            </a:r>
            <a:r>
              <a:rPr lang="en-US" altLang="zh-TW" dirty="0"/>
              <a:t>Maintenance </a:t>
            </a:r>
            <a:r>
              <a:rPr lang="en-US" altLang="zh-TW" dirty="0" smtClean="0"/>
              <a:t>Fee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en-US" altLang="zh-TW" sz="2400" dirty="0" smtClean="0"/>
              <a:t>1091(all department)/5(Department can be conducted at same time))*15(the time to import offer list)/</a:t>
            </a:r>
            <a:r>
              <a:rPr lang="en-US" altLang="zh-TW" sz="2800" dirty="0" smtClean="0"/>
              <a:t>60(1 hour)=54.55 hours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2 months takes 54.55 hours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3 months takes 81.825 hours (54.55 *3/2)</a:t>
            </a:r>
          </a:p>
          <a:p>
            <a:pPr marL="0" indent="0">
              <a:buNone/>
            </a:pPr>
            <a:r>
              <a:rPr lang="en-US" altLang="zh-TW" sz="2800" dirty="0" smtClean="0"/>
              <a:t>1 hour =100 NT dollars</a:t>
            </a:r>
          </a:p>
          <a:p>
            <a:pPr marL="0" indent="0">
              <a:buNone/>
            </a:pPr>
            <a:r>
              <a:rPr lang="en-US" altLang="zh-TW" sz="2800" dirty="0" smtClean="0"/>
              <a:t>So, 81.825 *100NT dollars =around 8,183</a:t>
            </a:r>
            <a:endParaRPr lang="zh-TW" altLang="en-US" sz="2800" dirty="0"/>
          </a:p>
        </p:txBody>
      </p:sp>
      <p:sp>
        <p:nvSpPr>
          <p:cNvPr id="4" name="動作按鈕: 返回 3">
            <a:hlinkClick r:id="rId2" action="ppaction://hlinksldjump" highlightClick="1"/>
          </p:cNvPr>
          <p:cNvSpPr/>
          <p:nvPr/>
        </p:nvSpPr>
        <p:spPr>
          <a:xfrm>
            <a:off x="7884368" y="692696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5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Year </a:t>
            </a:r>
            <a:r>
              <a:rPr lang="en-US" altLang="zh-TW" dirty="0" smtClean="0"/>
              <a:t>3 </a:t>
            </a:r>
            <a:r>
              <a:rPr lang="en-US" altLang="zh-TW" dirty="0"/>
              <a:t>Maintenance </a:t>
            </a:r>
            <a:r>
              <a:rPr lang="en-US" altLang="zh-TW" dirty="0" smtClean="0"/>
              <a:t>Fee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/>
              <a:t>(</a:t>
            </a:r>
            <a:r>
              <a:rPr lang="en-US" altLang="zh-TW" sz="2400" dirty="0" smtClean="0"/>
              <a:t>1091(all department)/5(Department can be conducted at same time))*15(the time to import offer list)/</a:t>
            </a:r>
            <a:r>
              <a:rPr lang="en-US" altLang="zh-TW" sz="2800" dirty="0" smtClean="0"/>
              <a:t>60(1 hour)=54.55 hours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2 months takes 54.55 hours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3 months takes 81.825 hours (54.55 *3/2)</a:t>
            </a:r>
          </a:p>
          <a:p>
            <a:pPr marL="0" indent="0">
              <a:buNone/>
            </a:pPr>
            <a:r>
              <a:rPr lang="en-US" altLang="zh-TW" sz="2800" dirty="0" smtClean="0"/>
              <a:t>1 hour =100 NT dollars</a:t>
            </a:r>
          </a:p>
          <a:p>
            <a:pPr marL="0" indent="0">
              <a:buNone/>
            </a:pPr>
            <a:r>
              <a:rPr lang="en-US" altLang="zh-TW" sz="2800" dirty="0" smtClean="0"/>
              <a:t>So, 81.825 *100NT dollars =around 8,183</a:t>
            </a:r>
            <a:endParaRPr lang="zh-TW" altLang="en-US" sz="2800" dirty="0"/>
          </a:p>
        </p:txBody>
      </p:sp>
      <p:sp>
        <p:nvSpPr>
          <p:cNvPr id="4" name="動作按鈕: 返回 3">
            <a:hlinkClick r:id="rId2" action="ppaction://hlinksldjump" highlightClick="1"/>
          </p:cNvPr>
          <p:cNvSpPr/>
          <p:nvPr/>
        </p:nvSpPr>
        <p:spPr>
          <a:xfrm>
            <a:off x="7884368" y="692696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5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My Next Development fee</a:t>
            </a:r>
            <a:endParaRPr lang="zh-TW" altLang="en-US" dirty="0"/>
          </a:p>
        </p:txBody>
      </p:sp>
      <p:pic>
        <p:nvPicPr>
          <p:cNvPr id="4" name="圖片 3" descr="未命名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63980"/>
            <a:ext cx="4744576" cy="3505180"/>
          </a:xfrm>
          <a:prstGeom prst="rect">
            <a:avLst/>
          </a:prstGeom>
        </p:spPr>
      </p:pic>
      <p:sp>
        <p:nvSpPr>
          <p:cNvPr id="5" name="動作按鈕: 返回 4">
            <a:hlinkClick r:id="rId4" action="ppaction://hlinksldjump" highlightClick="1"/>
          </p:cNvPr>
          <p:cNvSpPr/>
          <p:nvPr/>
        </p:nvSpPr>
        <p:spPr>
          <a:xfrm>
            <a:off x="7884368" y="404664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52936"/>
            <a:ext cx="3916414" cy="37101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0"/>
            <a:ext cx="45719" cy="465313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Rectangle 2"/>
          <p:cNvSpPr/>
          <p:nvPr/>
        </p:nvSpPr>
        <p:spPr>
          <a:xfrm>
            <a:off x="0" y="3501008"/>
            <a:ext cx="5580112" cy="11521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  <a:lumMod val="72000"/>
                  <a:lumOff val="28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7868" y="2130425"/>
            <a:ext cx="6874532" cy="1470025"/>
          </a:xfrm>
        </p:spPr>
        <p:txBody>
          <a:bodyPr>
            <a:noAutofit/>
          </a:bodyPr>
          <a:lstStyle/>
          <a:p>
            <a:r>
              <a:rPr lang="en-US" altLang="zh-TW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ieXianW3-B5" pitchFamily="66" charset="-122"/>
                <a:ea typeface="DFPTieXianW3-B5" pitchFamily="66" charset="-122"/>
              </a:rPr>
              <a:t>Current</a:t>
            </a:r>
            <a:endParaRPr lang="zh-TW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ieXianW3-B5" pitchFamily="66" charset="-122"/>
              <a:ea typeface="DFPTieXianW3-B5" pitchFamily="66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1760" y="3476600"/>
            <a:ext cx="2768352" cy="1320552"/>
          </a:xfrm>
        </p:spPr>
        <p:txBody>
          <a:bodyPr>
            <a:normAutofit/>
          </a:bodyPr>
          <a:lstStyle/>
          <a:p>
            <a:pPr algn="l" fontAlgn="ctr">
              <a:spcBef>
                <a:spcPts val="0"/>
              </a:spcBef>
            </a:pP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Services </a:t>
            </a:r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Provided </a:t>
            </a:r>
            <a:endParaRPr lang="zh-TW" altLang="zh-TW" sz="2400" dirty="0">
              <a:solidFill>
                <a:schemeClr val="accent6">
                  <a:lumMod val="40000"/>
                  <a:lumOff val="60000"/>
                </a:schemeClr>
              </a:solidFill>
              <a:latin typeface="Adobe 仿宋 Std R" pitchFamily="18" charset="-128"/>
              <a:ea typeface="Adobe 仿宋 Std R" pitchFamily="18" charset="-128"/>
            </a:endParaRPr>
          </a:p>
          <a:p>
            <a:pPr algn="l" fontAlgn="ctr">
              <a:spcBef>
                <a:spcPts val="0"/>
              </a:spcBef>
            </a:pP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Business </a:t>
            </a:r>
            <a:r>
              <a:rPr lang="en-US" altLang="zh-TW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Model</a:t>
            </a:r>
            <a:endParaRPr lang="zh-TW" altLang="zh-TW" sz="2400" dirty="0">
              <a:solidFill>
                <a:schemeClr val="accent6">
                  <a:lumMod val="40000"/>
                  <a:lumOff val="60000"/>
                </a:schemeClr>
              </a:solidFill>
              <a:latin typeface="Adobe 仿宋 Std R" pitchFamily="18" charset="-128"/>
              <a:ea typeface="Adobe 仿宋 Std R" pitchFamily="18" charset="-128"/>
            </a:endParaRPr>
          </a:p>
          <a:p>
            <a:pPr algn="l">
              <a:spcBef>
                <a:spcPts val="0"/>
              </a:spcBef>
            </a:pPr>
            <a:r>
              <a:rPr lang="en-US" altLang="zh-TW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dobe 仿宋 Std R" pitchFamily="18" charset="-128"/>
                <a:ea typeface="Adobe 仿宋 Std R" pitchFamily="18" charset="-128"/>
              </a:rPr>
              <a:t>Competitors</a:t>
            </a:r>
            <a:endParaRPr lang="zh-TW" altLang="zh-TW" sz="2400" dirty="0">
              <a:solidFill>
                <a:schemeClr val="accent6">
                  <a:lumMod val="40000"/>
                  <a:lumOff val="60000"/>
                </a:schemeClr>
              </a:solidFill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455214" y="3501008"/>
            <a:ext cx="343726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ieXianW3-B5" pitchFamily="66" charset="-122"/>
                <a:ea typeface="DFPTieXianW3-B5" pitchFamily="66" charset="-122"/>
              </a:rPr>
              <a:t>S</a:t>
            </a:r>
            <a:r>
              <a:rPr lang="en-US" altLang="zh-TW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TieXianW3-B5" pitchFamily="66" charset="-122"/>
                <a:ea typeface="DFPTieXianW3-B5" pitchFamily="66" charset="-122"/>
              </a:rPr>
              <a:t>tates</a:t>
            </a:r>
            <a:endParaRPr lang="zh-TW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TieXianW3-B5" pitchFamily="66" charset="-122"/>
              <a:ea typeface="DFPTieXianW3-B5" pitchFamily="66" charset="-122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3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Year 1 Google AdSense Revenue</a:t>
            </a:r>
            <a:endParaRPr lang="zh-TW" alt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158000"/>
              </p:ext>
            </p:extLst>
          </p:nvPr>
        </p:nvGraphicFramePr>
        <p:xfrm>
          <a:off x="395536" y="1482044"/>
          <a:ext cx="3960440" cy="497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6375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Months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VIEWS</a:t>
                      </a:r>
                      <a:r>
                        <a:rPr lang="en-US" altLang="zh-TW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</a:p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Average Per Day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2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3000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i="1" u="none" strike="noStrike" dirty="0">
                          <a:effectLst/>
                        </a:rPr>
                        <a:t>3</a:t>
                      </a:r>
                      <a:r>
                        <a:rPr lang="zh-TW" altLang="en-US" sz="2000" i="1" u="none" strike="noStrike" dirty="0">
                          <a:effectLst/>
                        </a:rPr>
                        <a:t>月</a:t>
                      </a:r>
                      <a:endParaRPr lang="zh-TW" alt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i="1" u="none" strike="noStrike" dirty="0" smtClean="0">
                          <a:effectLst/>
                        </a:rPr>
                        <a:t>70704</a:t>
                      </a:r>
                      <a:endParaRPr lang="en-US" altLang="zh-TW" sz="2000" b="0" i="1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i="1" u="none" strike="noStrike" dirty="0">
                          <a:effectLst/>
                        </a:rPr>
                        <a:t>4</a:t>
                      </a:r>
                      <a:r>
                        <a:rPr lang="zh-TW" altLang="en-US" sz="2000" i="1" u="none" strike="noStrike" dirty="0">
                          <a:effectLst/>
                        </a:rPr>
                        <a:t>月</a:t>
                      </a:r>
                      <a:endParaRPr lang="zh-TW" alt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i="1" u="none" strike="noStrike" dirty="0" smtClean="0">
                          <a:effectLst/>
                        </a:rPr>
                        <a:t>797660</a:t>
                      </a:r>
                      <a:endParaRPr lang="en-US" altLang="zh-TW" sz="2000" b="0" i="1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i="1" u="none" strike="noStrike">
                          <a:effectLst/>
                        </a:rPr>
                        <a:t>5</a:t>
                      </a:r>
                      <a:r>
                        <a:rPr lang="zh-TW" altLang="en-US" sz="2000" i="1" u="none" strike="noStrike">
                          <a:effectLst/>
                        </a:rPr>
                        <a:t>月</a:t>
                      </a:r>
                      <a:endParaRPr lang="zh-TW" altLang="en-US" sz="2000" b="0" i="1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i="1" u="none" strike="noStrike" dirty="0" smtClean="0">
                          <a:effectLst/>
                        </a:rPr>
                        <a:t>287254</a:t>
                      </a:r>
                      <a:endParaRPr lang="en-US" altLang="zh-TW" sz="2000" b="0" i="1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6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210000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effectLst/>
                        </a:rPr>
                        <a:t>7</a:t>
                      </a:r>
                      <a:r>
                        <a:rPr lang="zh-TW" altLang="en-US" sz="2000" u="none" strike="noStrike" dirty="0">
                          <a:effectLst/>
                        </a:rPr>
                        <a:t>月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90000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8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3000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9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1800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10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11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23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</a:rPr>
                        <a:t>12</a:t>
                      </a:r>
                      <a:r>
                        <a:rPr lang="zh-TW" altLang="en-US" sz="2000" u="none" strike="noStrike">
                          <a:effectLst/>
                        </a:rPr>
                        <a:t>月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 smtClean="0">
                          <a:effectLst/>
                        </a:rPr>
                        <a:t>300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492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total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1225918</a:t>
                      </a:r>
                      <a:endParaRPr lang="en-US" altLang="zh-TW" sz="2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64496" y="2780928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1225918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TW" sz="2000" dirty="0" smtClean="0"/>
              <a:t> 2‰(click-through rate )</a:t>
            </a:r>
            <a:r>
              <a:rPr lang="en-US" altLang="zh-TW" sz="2000" dirty="0" smtClean="0">
                <a:solidFill>
                  <a:srgbClr val="FF0000"/>
                </a:solidFill>
              </a:rPr>
              <a:t>* 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altLang="zh-TW" sz="2000" dirty="0" smtClean="0"/>
              <a:t>1.37(dollars per click)</a:t>
            </a:r>
            <a:endParaRPr lang="en-US" altLang="zh-TW" dirty="0"/>
          </a:p>
          <a:p>
            <a:r>
              <a:rPr lang="en-US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altLang="zh-TW" sz="3200" dirty="0" smtClean="0">
                <a:solidFill>
                  <a:srgbClr val="C00000"/>
                </a:solidFill>
              </a:rPr>
              <a:t>$3359.01NT 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653136"/>
            <a:ext cx="394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*</a:t>
            </a:r>
            <a:r>
              <a:rPr lang="en-US" altLang="zh-TW" dirty="0" smtClean="0"/>
              <a:t> Reference from </a:t>
            </a:r>
            <a:r>
              <a:rPr lang="en-US" altLang="zh-TW" dirty="0" err="1" smtClean="0"/>
              <a:t>iCross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creater</a:t>
            </a:r>
            <a:endParaRPr lang="zh-TW" altLang="en-US" dirty="0"/>
          </a:p>
        </p:txBody>
      </p:sp>
      <p:pic>
        <p:nvPicPr>
          <p:cNvPr id="2049" name="Picture 1" descr="D:\Temp\IC Design Midterm\photo\903040604191758--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r="29321"/>
          <a:stretch/>
        </p:blipFill>
        <p:spPr bwMode="auto">
          <a:xfrm>
            <a:off x="4635199" y="5229199"/>
            <a:ext cx="1016921" cy="12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11-05-03_000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52" y="4973533"/>
            <a:ext cx="3171328" cy="15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動作按鈕: 返回 8">
            <a:hlinkClick r:id="rId5" action="ppaction://hlinksldjump" highlightClick="1"/>
          </p:cNvPr>
          <p:cNvSpPr/>
          <p:nvPr/>
        </p:nvSpPr>
        <p:spPr>
          <a:xfrm>
            <a:off x="7884368" y="1484784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2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30694 -0.32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89" t="14062" r="30674" b="2751"/>
          <a:stretch>
            <a:fillRect/>
          </a:stretch>
        </p:blipFill>
        <p:spPr bwMode="auto">
          <a:xfrm>
            <a:off x="2339752" y="836712"/>
            <a:ext cx="4988768" cy="491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Year </a:t>
            </a:r>
            <a:r>
              <a:rPr lang="en-US" altLang="zh-TW" dirty="0" smtClean="0"/>
              <a:t>2 Google AdSense Revenue</a:t>
            </a:r>
            <a:endParaRPr lang="zh-TW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8428" y="1808820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1,225,918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TW" sz="2000" dirty="0" smtClean="0"/>
              <a:t> 2‰(click-through rate )</a:t>
            </a:r>
            <a:r>
              <a:rPr lang="en-US" altLang="zh-TW" sz="2000" dirty="0" smtClean="0">
                <a:solidFill>
                  <a:srgbClr val="FF0000"/>
                </a:solidFill>
              </a:rPr>
              <a:t>* 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altLang="zh-TW" sz="2000" dirty="0" smtClean="0"/>
              <a:t>1.37(dollars per click)</a:t>
            </a:r>
            <a:endParaRPr lang="en-US" altLang="zh-TW" dirty="0"/>
          </a:p>
          <a:p>
            <a:r>
              <a:rPr lang="en-US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altLang="zh-TW" sz="3200" dirty="0" smtClean="0">
                <a:solidFill>
                  <a:srgbClr val="C00000"/>
                </a:solidFill>
              </a:rPr>
              <a:t>$3,359.01NT 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動作按鈕: 返回 8">
            <a:hlinkClick r:id="rId3" action="ppaction://hlinksldjump" highlightClick="1"/>
          </p:cNvPr>
          <p:cNvSpPr/>
          <p:nvPr/>
        </p:nvSpPr>
        <p:spPr>
          <a:xfrm>
            <a:off x="7884368" y="1484784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03648" y="3318083"/>
            <a:ext cx="5445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assume </a:t>
            </a:r>
            <a:r>
              <a:rPr lang="en-US" altLang="zh-TW" sz="2400" dirty="0" err="1" smtClean="0"/>
              <a:t>MyNext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has gained </a:t>
            </a:r>
            <a:r>
              <a:rPr lang="en-US" altLang="zh-TW" sz="2400" dirty="0"/>
              <a:t>exposure </a:t>
            </a:r>
            <a:r>
              <a:rPr lang="en-US" altLang="zh-TW" sz="2400" dirty="0" smtClean="0"/>
              <a:t>and increased 30% traffic at Year 2</a:t>
            </a:r>
            <a:endParaRPr lang="zh-TW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6077" y="4941168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1,225,918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TW" sz="2000" dirty="0" smtClean="0"/>
              <a:t>130%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TW" sz="2000" dirty="0" smtClean="0"/>
              <a:t> 2‰(click-through rate )</a:t>
            </a:r>
            <a:r>
              <a:rPr lang="en-US" altLang="zh-TW" sz="2000" dirty="0" smtClean="0">
                <a:solidFill>
                  <a:srgbClr val="FF0000"/>
                </a:solidFill>
              </a:rPr>
              <a:t>* 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altLang="zh-TW" sz="2000" dirty="0" smtClean="0"/>
              <a:t>1.37(dollars per click)</a:t>
            </a:r>
            <a:endParaRPr lang="en-US" altLang="zh-TW" dirty="0"/>
          </a:p>
          <a:p>
            <a:r>
              <a:rPr lang="en-US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altLang="zh-TW" sz="3200" dirty="0" smtClean="0">
                <a:solidFill>
                  <a:srgbClr val="C00000"/>
                </a:solidFill>
              </a:rPr>
              <a:t>$4,366.72NT 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8478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Year 1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452595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Year 2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63888" y="3009149"/>
            <a:ext cx="432048" cy="30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Down Arrow 15"/>
          <p:cNvSpPr/>
          <p:nvPr/>
        </p:nvSpPr>
        <p:spPr>
          <a:xfrm>
            <a:off x="3563888" y="4371483"/>
            <a:ext cx="432048" cy="30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6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Year </a:t>
            </a:r>
            <a:r>
              <a:rPr lang="en-US" altLang="zh-TW" dirty="0" smtClean="0"/>
              <a:t>3 Google AdSense Revenue</a:t>
            </a:r>
            <a:endParaRPr lang="zh-TW" altLang="en-US" dirty="0"/>
          </a:p>
        </p:txBody>
      </p:sp>
      <p:sp>
        <p:nvSpPr>
          <p:cNvPr id="9" name="動作按鈕: 返回 8">
            <a:hlinkClick r:id="rId3" action="ppaction://hlinksldjump" highlightClick="1"/>
          </p:cNvPr>
          <p:cNvSpPr/>
          <p:nvPr/>
        </p:nvSpPr>
        <p:spPr>
          <a:xfrm>
            <a:off x="7884368" y="1484784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403648" y="331808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assume </a:t>
            </a:r>
            <a:r>
              <a:rPr lang="en-US" altLang="zh-TW" sz="2400" dirty="0" err="1" smtClean="0"/>
              <a:t>MyNext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has gained more exposure and increased 30% traffic from year 2 at Year 3</a:t>
            </a:r>
            <a:endParaRPr lang="zh-TW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6077" y="4941168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1,593,693 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TW" sz="2000" dirty="0" smtClean="0"/>
              <a:t>130%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altLang="zh-TW" sz="2000" dirty="0" smtClean="0"/>
              <a:t> 2‰(click-through rate )</a:t>
            </a:r>
            <a:r>
              <a:rPr lang="en-US" altLang="zh-TW" sz="2000" dirty="0" smtClean="0">
                <a:solidFill>
                  <a:srgbClr val="FF0000"/>
                </a:solidFill>
              </a:rPr>
              <a:t>* 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altLang="zh-TW" sz="2000" dirty="0" smtClean="0"/>
              <a:t>1.37(dollars per click)</a:t>
            </a:r>
            <a:endParaRPr lang="en-US" altLang="zh-TW" dirty="0"/>
          </a:p>
          <a:p>
            <a:r>
              <a:rPr lang="en-US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altLang="zh-TW" sz="3200" dirty="0" smtClean="0">
                <a:solidFill>
                  <a:srgbClr val="C00000"/>
                </a:solidFill>
              </a:rPr>
              <a:t>$5,676.74NT 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452595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Year 3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63888" y="3009149"/>
            <a:ext cx="432048" cy="30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Down Arrow 15"/>
          <p:cNvSpPr/>
          <p:nvPr/>
        </p:nvSpPr>
        <p:spPr>
          <a:xfrm>
            <a:off x="3563888" y="4371483"/>
            <a:ext cx="432048" cy="30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816077" y="1700808"/>
            <a:ext cx="486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1,593,693</a:t>
            </a:r>
            <a:r>
              <a:rPr lang="en-US" altLang="zh-TW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altLang="zh-TW" sz="2000" dirty="0" smtClean="0"/>
              <a:t>2‰(click-through rate )</a:t>
            </a:r>
            <a:r>
              <a:rPr lang="en-US" altLang="zh-TW" sz="2000" dirty="0" smtClean="0">
                <a:solidFill>
                  <a:srgbClr val="FF0000"/>
                </a:solidFill>
              </a:rPr>
              <a:t>* </a:t>
            </a:r>
            <a:r>
              <a:rPr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altLang="zh-TW" sz="2000" dirty="0" smtClean="0"/>
              <a:t>1.37(dollars per click)</a:t>
            </a:r>
            <a:endParaRPr lang="en-US" altLang="zh-TW" dirty="0"/>
          </a:p>
          <a:p>
            <a:r>
              <a:rPr lang="en-US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=</a:t>
            </a:r>
            <a:r>
              <a:rPr lang="en-US" altLang="zh-TW" sz="3200" dirty="0" smtClean="0">
                <a:solidFill>
                  <a:srgbClr val="C00000"/>
                </a:solidFill>
              </a:rPr>
              <a:t>$4,366.72NT 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128559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Year 2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Android </a:t>
            </a:r>
            <a:r>
              <a:rPr lang="en-US" altLang="zh-TW" dirty="0" smtClean="0"/>
              <a:t>Apps Development Fee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Apps Programing Fee: 20,000</a:t>
            </a:r>
            <a:endParaRPr lang="zh-TW" altLang="en-US" dirty="0"/>
          </a:p>
        </p:txBody>
      </p:sp>
      <p:pic>
        <p:nvPicPr>
          <p:cNvPr id="4" name="Picture 2" descr="C:\Users\user\Desktop\2011-05-03_004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488832" cy="38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動作按鈕: 返回 4">
            <a:hlinkClick r:id="rId3" action="ppaction://hlinksldjump" highlightClick="1"/>
          </p:cNvPr>
          <p:cNvSpPr/>
          <p:nvPr/>
        </p:nvSpPr>
        <p:spPr>
          <a:xfrm>
            <a:off x="7884368" y="1484784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8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7544" y="620688"/>
            <a:ext cx="748883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(213,420/5)=42,684   </a:t>
            </a:r>
            <a:r>
              <a:rPr lang="zh-TW" altLang="en-US" dirty="0" smtClean="0"/>
              <a:t>推估的</a:t>
            </a:r>
            <a:r>
              <a:rPr lang="en-US" altLang="zh-TW" dirty="0" smtClean="0"/>
              <a:t>2010 </a:t>
            </a:r>
            <a:r>
              <a:rPr lang="zh-TW" altLang="en-US" dirty="0" smtClean="0"/>
              <a:t>考研究所學生的數量</a:t>
            </a:r>
            <a:endParaRPr lang="en-US" altLang="zh-TW" dirty="0" smtClean="0"/>
          </a:p>
          <a:p>
            <a:r>
              <a:rPr lang="en-US" altLang="zh-TW" dirty="0" smtClean="0"/>
              <a:t>42,684</a:t>
            </a:r>
            <a:r>
              <a:rPr lang="zh-TW" altLang="en-US" dirty="0" smtClean="0"/>
              <a:t>*</a:t>
            </a:r>
            <a:r>
              <a:rPr lang="en-US" altLang="zh-TW" dirty="0" smtClean="0"/>
              <a:t>0.3 (</a:t>
            </a:r>
            <a:r>
              <a:rPr lang="zh-TW" altLang="en-US" dirty="0" smtClean="0"/>
              <a:t>這個年齡層擁有智慧手機的佔比</a:t>
            </a:r>
            <a:r>
              <a:rPr lang="en-US" altLang="zh-TW" dirty="0" smtClean="0"/>
              <a:t>)=12,805.8 </a:t>
            </a:r>
          </a:p>
          <a:p>
            <a:r>
              <a:rPr lang="en-US" altLang="zh-TW" dirty="0" smtClean="0"/>
              <a:t>12,805.8*0.1 </a:t>
            </a:r>
            <a:r>
              <a:rPr lang="en-US" altLang="zh-TW" dirty="0"/>
              <a:t>(</a:t>
            </a:r>
            <a:r>
              <a:rPr lang="zh-TW" altLang="en-US" dirty="0"/>
              <a:t>預估此年齡層且有智慧手機的人，會下載的比率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r>
              <a:rPr lang="en-US" altLang="zh-TW" dirty="0" smtClean="0"/>
              <a:t>=1,280.58 </a:t>
            </a:r>
            <a:r>
              <a:rPr lang="zh-TW" altLang="en-US" dirty="0" smtClean="0"/>
              <a:t>會下載</a:t>
            </a:r>
            <a:r>
              <a:rPr lang="en-US" altLang="zh-TW" dirty="0" smtClean="0"/>
              <a:t>app</a:t>
            </a:r>
          </a:p>
          <a:p>
            <a:r>
              <a:rPr lang="en-US" altLang="zh-TW" dirty="0" smtClean="0"/>
              <a:t>1,280.58 *[(2.27+1.67)/</a:t>
            </a:r>
            <a:r>
              <a:rPr lang="en-US" altLang="zh-TW" dirty="0"/>
              <a:t>2*29</a:t>
            </a:r>
            <a:r>
              <a:rPr lang="en-US" altLang="zh-TW" sz="1400" dirty="0"/>
              <a:t>(</a:t>
            </a:r>
            <a:r>
              <a:rPr lang="zh-TW" altLang="en-US" sz="1400" dirty="0"/>
              <a:t>平均一個</a:t>
            </a:r>
            <a:r>
              <a:rPr lang="en-US" altLang="zh-TW" sz="1400" dirty="0"/>
              <a:t>app</a:t>
            </a:r>
            <a:r>
              <a:rPr lang="zh-TW" altLang="en-US" sz="1400" dirty="0"/>
              <a:t>價格</a:t>
            </a:r>
            <a:r>
              <a:rPr lang="en-US" altLang="zh-TW" sz="1400" dirty="0"/>
              <a:t>/</a:t>
            </a:r>
            <a:r>
              <a:rPr lang="zh-TW" altLang="en-US" sz="1400" dirty="0"/>
              <a:t>台幣</a:t>
            </a:r>
            <a:r>
              <a:rPr lang="en-US" altLang="zh-TW" sz="1400" dirty="0"/>
              <a:t>)</a:t>
            </a:r>
            <a:r>
              <a:rPr lang="en-US" altLang="zh-TW" dirty="0"/>
              <a:t>]=</a:t>
            </a:r>
            <a:r>
              <a:rPr lang="en-US" altLang="zh-TW" sz="3200" dirty="0">
                <a:solidFill>
                  <a:srgbClr val="C00000"/>
                </a:solidFill>
              </a:rPr>
              <a:t>73,159.53 </a:t>
            </a:r>
            <a:r>
              <a:rPr lang="en-US" altLang="zh-TW" dirty="0" smtClean="0"/>
              <a:t> app</a:t>
            </a:r>
            <a:r>
              <a:rPr lang="zh-TW" altLang="en-US" dirty="0" smtClean="0"/>
              <a:t>收入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波仕特線上市調網</a:t>
            </a:r>
            <a:r>
              <a:rPr lang="en-US" altLang="zh-TW" dirty="0" smtClean="0"/>
              <a:t>: </a:t>
            </a:r>
            <a:r>
              <a:rPr lang="en-US" altLang="zh-TW" dirty="0" smtClean="0">
                <a:hlinkClick r:id="rId2"/>
              </a:rPr>
              <a:t>http://www.pollster.com.tw/Aboutlook/lookview_item.aspx?ms_sn=1276</a:t>
            </a:r>
            <a:endParaRPr lang="en-US" altLang="zh-TW" dirty="0" smtClean="0"/>
          </a:p>
          <a:p>
            <a:r>
              <a:rPr lang="en-US" altLang="zh-TW" b="1" dirty="0" smtClean="0"/>
              <a:t>App Usage Survey</a:t>
            </a:r>
            <a:r>
              <a:rPr lang="zh-TW" altLang="en-US" b="1" dirty="0" smtClean="0"/>
              <a:t> </a:t>
            </a:r>
            <a:r>
              <a:rPr lang="en-US" altLang="zh-TW" dirty="0" smtClean="0"/>
              <a:t>February 2010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AdMob</a:t>
            </a:r>
            <a:r>
              <a:rPr lang="zh-TW" altLang="en-US" dirty="0" smtClean="0"/>
              <a:t> </a:t>
            </a:r>
            <a:r>
              <a:rPr lang="en-US" altLang="zh-TW" dirty="0" smtClean="0"/>
              <a:t>Mobile Metrics</a:t>
            </a:r>
          </a:p>
          <a:p>
            <a:r>
              <a:rPr lang="en-US" altLang="zh-TW" dirty="0" smtClean="0">
                <a:hlinkClick r:id="rId3"/>
              </a:rPr>
              <a:t>http://metrics.admob.com/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0945" t="21946" r="7662" b="10133"/>
          <a:stretch>
            <a:fillRect/>
          </a:stretch>
        </p:blipFill>
        <p:spPr bwMode="auto">
          <a:xfrm>
            <a:off x="4211960" y="2780928"/>
            <a:ext cx="4680520" cy="250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l="21775" t="14563" r="14304" b="1274"/>
          <a:stretch>
            <a:fillRect/>
          </a:stretch>
        </p:blipFill>
        <p:spPr bwMode="auto">
          <a:xfrm>
            <a:off x="323528" y="2348880"/>
            <a:ext cx="3892222" cy="288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動作按鈕: 返回 4">
            <a:hlinkClick r:id="rId6" action="ppaction://hlinksldjump" highlightClick="1"/>
          </p:cNvPr>
          <p:cNvSpPr/>
          <p:nvPr/>
        </p:nvSpPr>
        <p:spPr>
          <a:xfrm>
            <a:off x="7884368" y="548680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/>
              <a:t>Year 1 App Download Revenue</a:t>
            </a:r>
            <a:endParaRPr lang="zh-TW" altLang="en-US" sz="36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11560" y="134076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(213,420/5)=42,684   </a:t>
            </a:r>
            <a:r>
              <a:rPr lang="zh-TW" altLang="en-US" dirty="0" smtClean="0"/>
              <a:t>推估的</a:t>
            </a:r>
            <a:r>
              <a:rPr lang="en-US" altLang="zh-TW" dirty="0" smtClean="0"/>
              <a:t>2010 </a:t>
            </a:r>
            <a:r>
              <a:rPr lang="zh-TW" altLang="en-US" dirty="0" smtClean="0"/>
              <a:t>考研究所學生的數量</a:t>
            </a:r>
            <a:endParaRPr lang="en-US" altLang="zh-TW" dirty="0" smtClean="0"/>
          </a:p>
          <a:p>
            <a:r>
              <a:rPr lang="en-US" altLang="zh-TW" dirty="0" smtClean="0"/>
              <a:t>42,684</a:t>
            </a:r>
            <a:r>
              <a:rPr lang="zh-TW" altLang="en-US" dirty="0" smtClean="0"/>
              <a:t>*</a:t>
            </a:r>
            <a:r>
              <a:rPr lang="en-US" altLang="zh-TW" dirty="0" smtClean="0"/>
              <a:t>0.3 (</a:t>
            </a:r>
            <a:r>
              <a:rPr lang="zh-TW" altLang="en-US" dirty="0" smtClean="0"/>
              <a:t>這個年齡層擁有智慧手機的佔比</a:t>
            </a:r>
            <a:r>
              <a:rPr lang="en-US" altLang="zh-TW" dirty="0" smtClean="0"/>
              <a:t>)=12,805.8 </a:t>
            </a:r>
          </a:p>
          <a:p>
            <a:r>
              <a:rPr lang="en-US" altLang="zh-TW" dirty="0" smtClean="0"/>
              <a:t>12,805.8*</a:t>
            </a:r>
            <a:r>
              <a:rPr lang="en-US" altLang="zh-TW" dirty="0" smtClean="0">
                <a:solidFill>
                  <a:srgbClr val="FF0000"/>
                </a:solidFill>
              </a:rPr>
              <a:t>0.1</a:t>
            </a:r>
            <a:r>
              <a:rPr lang="en-US" altLang="zh-TW" dirty="0" smtClean="0"/>
              <a:t>(</a:t>
            </a:r>
            <a:r>
              <a:rPr lang="zh-TW" altLang="en-US" dirty="0" smtClean="0"/>
              <a:t>預估此年齡層且有智慧手機的人，會下載的比率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=1,280.58 </a:t>
            </a:r>
            <a:r>
              <a:rPr lang="zh-TW" altLang="en-US" dirty="0" smtClean="0"/>
              <a:t>會下載</a:t>
            </a:r>
            <a:r>
              <a:rPr lang="en-US" altLang="zh-TW" dirty="0" smtClean="0"/>
              <a:t>app</a:t>
            </a:r>
          </a:p>
          <a:p>
            <a:r>
              <a:rPr lang="en-US" altLang="zh-TW" dirty="0" smtClean="0"/>
              <a:t>1,280.58 *[(2.27+1.67)/</a:t>
            </a:r>
            <a:r>
              <a:rPr lang="en-US" altLang="zh-TW" dirty="0"/>
              <a:t>2*29</a:t>
            </a:r>
            <a:r>
              <a:rPr lang="en-US" altLang="zh-TW" sz="1400" dirty="0"/>
              <a:t>(</a:t>
            </a:r>
            <a:r>
              <a:rPr lang="zh-TW" altLang="en-US" sz="1400" dirty="0"/>
              <a:t>平均一個</a:t>
            </a:r>
            <a:r>
              <a:rPr lang="en-US" altLang="zh-TW" sz="1400" dirty="0"/>
              <a:t>app</a:t>
            </a:r>
            <a:r>
              <a:rPr lang="zh-TW" altLang="en-US" sz="1400" dirty="0"/>
              <a:t>價格</a:t>
            </a:r>
            <a:r>
              <a:rPr lang="en-US" altLang="zh-TW" sz="1400" dirty="0"/>
              <a:t>/</a:t>
            </a:r>
            <a:r>
              <a:rPr lang="zh-TW" altLang="en-US" sz="1400" dirty="0"/>
              <a:t>台</a:t>
            </a:r>
            <a:r>
              <a:rPr lang="zh-TW" altLang="en-US" sz="1400" dirty="0" smtClean="0"/>
              <a:t>幣</a:t>
            </a:r>
            <a:r>
              <a:rPr lang="en-US" altLang="zh-TW" sz="1400" dirty="0" smtClean="0"/>
              <a:t>)</a:t>
            </a:r>
            <a:r>
              <a:rPr lang="en-US" altLang="zh-TW" dirty="0" smtClean="0"/>
              <a:t>]=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73,159.53</a:t>
            </a:r>
            <a:r>
              <a:rPr lang="en-US" altLang="zh-TW" dirty="0" smtClean="0"/>
              <a:t>  app</a:t>
            </a:r>
            <a:r>
              <a:rPr lang="zh-TW" altLang="en-US" dirty="0" smtClean="0"/>
              <a:t>收入</a:t>
            </a:r>
            <a:endParaRPr lang="en-US" altLang="zh-TW" dirty="0" smtClean="0"/>
          </a:p>
        </p:txBody>
      </p:sp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7884368" y="548680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/>
              <a:t>Year 2 App Download Revenue</a:t>
            </a:r>
            <a:endParaRPr lang="zh-TW" altLang="en-US" sz="36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3174067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assume </a:t>
            </a:r>
            <a:r>
              <a:rPr lang="en-US" altLang="zh-TW" sz="2400" dirty="0" err="1" smtClean="0"/>
              <a:t>MyNext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has gained more exposure and increased 30% download rate at Year 2</a:t>
            </a:r>
            <a:endParaRPr lang="zh-TW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9615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Year 1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2643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Year 2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1" name="文字方塊 6"/>
          <p:cNvSpPr txBox="1"/>
          <p:nvPr/>
        </p:nvSpPr>
        <p:spPr>
          <a:xfrm>
            <a:off x="611560" y="478756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(213,420/5)=42,684   </a:t>
            </a:r>
            <a:r>
              <a:rPr lang="zh-TW" altLang="en-US" dirty="0" smtClean="0"/>
              <a:t>推估的</a:t>
            </a:r>
            <a:r>
              <a:rPr lang="en-US" altLang="zh-TW" dirty="0" smtClean="0"/>
              <a:t>2010 </a:t>
            </a:r>
            <a:r>
              <a:rPr lang="zh-TW" altLang="en-US" dirty="0" smtClean="0"/>
              <a:t>考研究所學生的數量</a:t>
            </a:r>
            <a:endParaRPr lang="en-US" altLang="zh-TW" dirty="0" smtClean="0"/>
          </a:p>
          <a:p>
            <a:r>
              <a:rPr lang="en-US" altLang="zh-TW" dirty="0" smtClean="0"/>
              <a:t>42,684</a:t>
            </a:r>
            <a:r>
              <a:rPr lang="zh-TW" altLang="en-US" dirty="0" smtClean="0"/>
              <a:t>*</a:t>
            </a:r>
            <a:r>
              <a:rPr lang="en-US" altLang="zh-TW" dirty="0" smtClean="0"/>
              <a:t>0.3 (</a:t>
            </a:r>
            <a:r>
              <a:rPr lang="zh-TW" altLang="en-US" dirty="0" smtClean="0"/>
              <a:t>這個年齡層擁有智慧手機的佔比</a:t>
            </a:r>
            <a:r>
              <a:rPr lang="en-US" altLang="zh-TW" dirty="0" smtClean="0"/>
              <a:t>)=12,805.8 </a:t>
            </a:r>
          </a:p>
          <a:p>
            <a:r>
              <a:rPr lang="en-US" altLang="zh-TW" dirty="0" smtClean="0"/>
              <a:t>12,805.8*</a:t>
            </a:r>
            <a:r>
              <a:rPr lang="en-US" altLang="zh-TW" dirty="0" smtClean="0">
                <a:solidFill>
                  <a:srgbClr val="FF0000"/>
                </a:solidFill>
              </a:rPr>
              <a:t>0.13 </a:t>
            </a:r>
            <a:r>
              <a:rPr lang="en-US" altLang="zh-TW" dirty="0"/>
              <a:t>(</a:t>
            </a:r>
            <a:r>
              <a:rPr lang="zh-TW" altLang="en-US" dirty="0"/>
              <a:t>預估此年齡層且有智慧手機的人，會下載的比率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=1,664.754 </a:t>
            </a:r>
            <a:r>
              <a:rPr lang="zh-TW" altLang="en-US" dirty="0" smtClean="0"/>
              <a:t>會下載</a:t>
            </a:r>
            <a:r>
              <a:rPr lang="en-US" altLang="zh-TW" dirty="0" smtClean="0"/>
              <a:t>app</a:t>
            </a:r>
          </a:p>
          <a:p>
            <a:r>
              <a:rPr lang="en-US" altLang="zh-TW" dirty="0" smtClean="0"/>
              <a:t>1,664.754 *[(2.27+1.67)/</a:t>
            </a:r>
            <a:r>
              <a:rPr lang="en-US" altLang="zh-TW" dirty="0"/>
              <a:t>2*29</a:t>
            </a:r>
            <a:r>
              <a:rPr lang="en-US" altLang="zh-TW" sz="1400" dirty="0"/>
              <a:t>(</a:t>
            </a:r>
            <a:r>
              <a:rPr lang="zh-TW" altLang="en-US" sz="1400" dirty="0"/>
              <a:t>平均一個</a:t>
            </a:r>
            <a:r>
              <a:rPr lang="en-US" altLang="zh-TW" sz="1400" dirty="0"/>
              <a:t>app</a:t>
            </a:r>
            <a:r>
              <a:rPr lang="zh-TW" altLang="en-US" sz="1400" dirty="0"/>
              <a:t>價格</a:t>
            </a:r>
            <a:r>
              <a:rPr lang="en-US" altLang="zh-TW" sz="1400" dirty="0"/>
              <a:t>/</a:t>
            </a:r>
            <a:r>
              <a:rPr lang="zh-TW" altLang="en-US" sz="1400" dirty="0"/>
              <a:t>台幣</a:t>
            </a:r>
            <a:r>
              <a:rPr lang="en-US" altLang="zh-TW" sz="1400" dirty="0"/>
              <a:t>)</a:t>
            </a:r>
            <a:r>
              <a:rPr lang="en-US" altLang="zh-TW" dirty="0"/>
              <a:t>]=</a:t>
            </a:r>
            <a:r>
              <a:rPr lang="en-US" altLang="zh-TW" sz="2400" b="1" dirty="0">
                <a:solidFill>
                  <a:srgbClr val="C00000"/>
                </a:solidFill>
              </a:rPr>
              <a:t>95,107.4 </a:t>
            </a:r>
            <a:r>
              <a:rPr lang="en-US" altLang="zh-TW" dirty="0" smtClean="0"/>
              <a:t> app</a:t>
            </a:r>
            <a:r>
              <a:rPr lang="zh-TW" altLang="en-US" dirty="0" smtClean="0"/>
              <a:t>收入</a:t>
            </a:r>
            <a:endParaRPr lang="en-US" altLang="zh-TW" dirty="0" smtClean="0"/>
          </a:p>
        </p:txBody>
      </p:sp>
      <p:sp>
        <p:nvSpPr>
          <p:cNvPr id="3" name="Down Arrow 2"/>
          <p:cNvSpPr/>
          <p:nvPr/>
        </p:nvSpPr>
        <p:spPr>
          <a:xfrm>
            <a:off x="3491880" y="2924944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Down Arrow 12"/>
          <p:cNvSpPr/>
          <p:nvPr/>
        </p:nvSpPr>
        <p:spPr>
          <a:xfrm>
            <a:off x="3491880" y="4156328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7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動作按鈕: 返回 4">
            <a:hlinkClick r:id="rId2" action="ppaction://hlinksldjump" highlightClick="1"/>
          </p:cNvPr>
          <p:cNvSpPr/>
          <p:nvPr/>
        </p:nvSpPr>
        <p:spPr>
          <a:xfrm>
            <a:off x="7884368" y="548680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/>
              <a:t>Year 3 App Download Revenue</a:t>
            </a:r>
            <a:endParaRPr lang="zh-TW" altLang="en-US" sz="36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3174067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assume </a:t>
            </a:r>
            <a:r>
              <a:rPr lang="en-US" altLang="zh-TW" sz="2400" dirty="0" err="1" smtClean="0"/>
              <a:t>MyNext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has gained more exposure and increased 30% download rate at Year 3</a:t>
            </a:r>
            <a:endParaRPr lang="zh-TW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9615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Year 2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2643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B050"/>
                </a:solidFill>
              </a:rPr>
              <a:t>Year 3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11" name="文字方塊 6"/>
          <p:cNvSpPr txBox="1"/>
          <p:nvPr/>
        </p:nvSpPr>
        <p:spPr>
          <a:xfrm>
            <a:off x="611560" y="4787560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(213,420/5)=42,684   </a:t>
            </a:r>
            <a:r>
              <a:rPr lang="zh-TW" altLang="en-US" dirty="0" smtClean="0"/>
              <a:t>推估的</a:t>
            </a:r>
            <a:r>
              <a:rPr lang="en-US" altLang="zh-TW" dirty="0" smtClean="0"/>
              <a:t>2010 </a:t>
            </a:r>
            <a:r>
              <a:rPr lang="zh-TW" altLang="en-US" dirty="0" smtClean="0"/>
              <a:t>考研究所學生的數量</a:t>
            </a:r>
            <a:endParaRPr lang="en-US" altLang="zh-TW" dirty="0" smtClean="0"/>
          </a:p>
          <a:p>
            <a:r>
              <a:rPr lang="en-US" altLang="zh-TW" dirty="0" smtClean="0"/>
              <a:t>42,684</a:t>
            </a:r>
            <a:r>
              <a:rPr lang="zh-TW" altLang="en-US" dirty="0" smtClean="0"/>
              <a:t>*</a:t>
            </a:r>
            <a:r>
              <a:rPr lang="en-US" altLang="zh-TW" dirty="0" smtClean="0"/>
              <a:t>0.3 (</a:t>
            </a:r>
            <a:r>
              <a:rPr lang="zh-TW" altLang="en-US" dirty="0" smtClean="0"/>
              <a:t>這個年齡層擁有智慧手機的佔比</a:t>
            </a:r>
            <a:r>
              <a:rPr lang="en-US" altLang="zh-TW" dirty="0" smtClean="0"/>
              <a:t>)=12805.8 </a:t>
            </a:r>
          </a:p>
          <a:p>
            <a:r>
              <a:rPr lang="en-US" altLang="zh-TW" dirty="0" smtClean="0"/>
              <a:t>12,805.8*</a:t>
            </a:r>
            <a:r>
              <a:rPr lang="en-US" altLang="zh-TW" dirty="0" smtClean="0">
                <a:solidFill>
                  <a:srgbClr val="FF0000"/>
                </a:solidFill>
              </a:rPr>
              <a:t>0.169 </a:t>
            </a:r>
            <a:r>
              <a:rPr lang="en-US" altLang="zh-TW" dirty="0"/>
              <a:t>(</a:t>
            </a:r>
            <a:r>
              <a:rPr lang="zh-TW" altLang="en-US" dirty="0"/>
              <a:t>預估此年齡層且有智慧手機的人，會下載的比率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=2,164.18 </a:t>
            </a:r>
            <a:r>
              <a:rPr lang="zh-TW" altLang="en-US" dirty="0" smtClean="0"/>
              <a:t>會下載</a:t>
            </a:r>
            <a:r>
              <a:rPr lang="en-US" altLang="zh-TW" dirty="0" smtClean="0"/>
              <a:t>app</a:t>
            </a:r>
          </a:p>
          <a:p>
            <a:r>
              <a:rPr lang="en-US" altLang="zh-TW" dirty="0" smtClean="0"/>
              <a:t>2,164.18 *[(2.27+1.67)/</a:t>
            </a:r>
            <a:r>
              <a:rPr lang="en-US" altLang="zh-TW" dirty="0"/>
              <a:t>2*29</a:t>
            </a:r>
            <a:r>
              <a:rPr lang="en-US" altLang="zh-TW" sz="1400" dirty="0"/>
              <a:t>(</a:t>
            </a:r>
            <a:r>
              <a:rPr lang="zh-TW" altLang="en-US" sz="1400" dirty="0"/>
              <a:t>平均一個</a:t>
            </a:r>
            <a:r>
              <a:rPr lang="en-US" altLang="zh-TW" sz="1400" dirty="0"/>
              <a:t>app</a:t>
            </a:r>
            <a:r>
              <a:rPr lang="zh-TW" altLang="en-US" sz="1400" dirty="0"/>
              <a:t>價格</a:t>
            </a:r>
            <a:r>
              <a:rPr lang="en-US" altLang="zh-TW" sz="1400" dirty="0"/>
              <a:t>/</a:t>
            </a:r>
            <a:r>
              <a:rPr lang="zh-TW" altLang="en-US" sz="1400" dirty="0"/>
              <a:t>台幣</a:t>
            </a:r>
            <a:r>
              <a:rPr lang="en-US" altLang="zh-TW" sz="1400" dirty="0"/>
              <a:t>)</a:t>
            </a:r>
            <a:r>
              <a:rPr lang="en-US" altLang="zh-TW" dirty="0"/>
              <a:t>]=</a:t>
            </a:r>
            <a:r>
              <a:rPr lang="en-US" altLang="zh-TW" sz="2400" b="1" dirty="0">
                <a:solidFill>
                  <a:srgbClr val="C00000"/>
                </a:solidFill>
              </a:rPr>
              <a:t>123,639.6 </a:t>
            </a:r>
            <a:r>
              <a:rPr lang="en-US" altLang="zh-TW" dirty="0" smtClean="0"/>
              <a:t> app</a:t>
            </a:r>
            <a:r>
              <a:rPr lang="zh-TW" altLang="en-US" dirty="0" smtClean="0"/>
              <a:t>收入</a:t>
            </a:r>
            <a:endParaRPr lang="en-US" altLang="zh-TW" dirty="0" smtClean="0"/>
          </a:p>
        </p:txBody>
      </p:sp>
      <p:sp>
        <p:nvSpPr>
          <p:cNvPr id="12" name="文字方塊 6"/>
          <p:cNvSpPr txBox="1"/>
          <p:nvPr/>
        </p:nvSpPr>
        <p:spPr>
          <a:xfrm>
            <a:off x="611560" y="134076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(213,420/5)=42,684   </a:t>
            </a:r>
            <a:r>
              <a:rPr lang="zh-TW" altLang="en-US" dirty="0" smtClean="0"/>
              <a:t>推估的</a:t>
            </a:r>
            <a:r>
              <a:rPr lang="en-US" altLang="zh-TW" dirty="0" smtClean="0"/>
              <a:t>2010 </a:t>
            </a:r>
            <a:r>
              <a:rPr lang="zh-TW" altLang="en-US" dirty="0" smtClean="0"/>
              <a:t>考研究所學生的數量</a:t>
            </a:r>
            <a:endParaRPr lang="en-US" altLang="zh-TW" dirty="0" smtClean="0"/>
          </a:p>
          <a:p>
            <a:r>
              <a:rPr lang="en-US" altLang="zh-TW" dirty="0" smtClean="0"/>
              <a:t>42,684</a:t>
            </a:r>
            <a:r>
              <a:rPr lang="zh-TW" altLang="en-US" dirty="0" smtClean="0"/>
              <a:t>*</a:t>
            </a:r>
            <a:r>
              <a:rPr lang="en-US" altLang="zh-TW" dirty="0" smtClean="0"/>
              <a:t>0.3 (</a:t>
            </a:r>
            <a:r>
              <a:rPr lang="zh-TW" altLang="en-US" dirty="0" smtClean="0"/>
              <a:t>這個年齡層擁有智慧手機的佔比</a:t>
            </a:r>
            <a:r>
              <a:rPr lang="en-US" altLang="zh-TW" dirty="0" smtClean="0"/>
              <a:t>)=12805.8 </a:t>
            </a:r>
          </a:p>
          <a:p>
            <a:r>
              <a:rPr lang="en-US" altLang="zh-TW" dirty="0" smtClean="0"/>
              <a:t>12,805.8*</a:t>
            </a:r>
            <a:r>
              <a:rPr lang="en-US" altLang="zh-TW" dirty="0" smtClean="0">
                <a:solidFill>
                  <a:srgbClr val="FF0000"/>
                </a:solidFill>
              </a:rPr>
              <a:t>0.13 </a:t>
            </a:r>
            <a:r>
              <a:rPr lang="en-US" altLang="zh-TW" dirty="0"/>
              <a:t>(</a:t>
            </a:r>
            <a:r>
              <a:rPr lang="zh-TW" altLang="en-US" dirty="0"/>
              <a:t>預估此年齡層且有智慧手機的人，會下載的比率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=1,664.754 </a:t>
            </a:r>
            <a:r>
              <a:rPr lang="zh-TW" altLang="en-US" dirty="0" smtClean="0"/>
              <a:t>會下載</a:t>
            </a:r>
            <a:r>
              <a:rPr lang="en-US" altLang="zh-TW" dirty="0" smtClean="0"/>
              <a:t>app</a:t>
            </a:r>
          </a:p>
          <a:p>
            <a:r>
              <a:rPr lang="en-US" altLang="zh-TW" dirty="0" smtClean="0"/>
              <a:t>1,664.754 *[(2.27+1.67)/</a:t>
            </a:r>
            <a:r>
              <a:rPr lang="en-US" altLang="zh-TW" dirty="0"/>
              <a:t>2*29</a:t>
            </a:r>
            <a:r>
              <a:rPr lang="en-US" altLang="zh-TW" sz="1400" dirty="0"/>
              <a:t>(</a:t>
            </a:r>
            <a:r>
              <a:rPr lang="zh-TW" altLang="en-US" sz="1400" dirty="0"/>
              <a:t>平均一個</a:t>
            </a:r>
            <a:r>
              <a:rPr lang="en-US" altLang="zh-TW" sz="1400" dirty="0"/>
              <a:t>app</a:t>
            </a:r>
            <a:r>
              <a:rPr lang="zh-TW" altLang="en-US" sz="1400" dirty="0"/>
              <a:t>價格</a:t>
            </a:r>
            <a:r>
              <a:rPr lang="en-US" altLang="zh-TW" sz="1400" dirty="0"/>
              <a:t>/</a:t>
            </a:r>
            <a:r>
              <a:rPr lang="zh-TW" altLang="en-US" sz="1400" dirty="0"/>
              <a:t>台幣</a:t>
            </a:r>
            <a:r>
              <a:rPr lang="en-US" altLang="zh-TW" sz="1400" dirty="0"/>
              <a:t>)</a:t>
            </a:r>
            <a:r>
              <a:rPr lang="en-US" altLang="zh-TW" dirty="0"/>
              <a:t>]=</a:t>
            </a:r>
            <a:r>
              <a:rPr lang="en-US" altLang="zh-TW" sz="2400" b="1" dirty="0">
                <a:solidFill>
                  <a:srgbClr val="C00000"/>
                </a:solidFill>
              </a:rPr>
              <a:t>95,107.4</a:t>
            </a:r>
            <a:r>
              <a:rPr lang="en-US" altLang="zh-TW" dirty="0" smtClean="0"/>
              <a:t>  app</a:t>
            </a:r>
            <a:r>
              <a:rPr lang="zh-TW" altLang="en-US" dirty="0" smtClean="0"/>
              <a:t>收入</a:t>
            </a:r>
            <a:endParaRPr lang="en-US" altLang="zh-TW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3419872" y="2924944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Down Arrow 13"/>
          <p:cNvSpPr/>
          <p:nvPr/>
        </p:nvSpPr>
        <p:spPr>
          <a:xfrm>
            <a:off x="3419872" y="4156328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Apps Registration Fee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Reference from: ZDNet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170" name="Picture 2" descr="C:\Users\user\Desktop\2011-05-03_005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6" y="2492896"/>
            <a:ext cx="82917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8104" y="3897052"/>
            <a:ext cx="1008112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1547664" y="3537012"/>
            <a:ext cx="1152128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動作按鈕: 返回 6">
            <a:hlinkClick r:id="rId3" action="ppaction://hlinksldjump" highlightClick="1"/>
          </p:cNvPr>
          <p:cNvSpPr/>
          <p:nvPr/>
        </p:nvSpPr>
        <p:spPr>
          <a:xfrm>
            <a:off x="7884368" y="1484784"/>
            <a:ext cx="93610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Apps Commission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Reference from</a:t>
            </a:r>
            <a:r>
              <a:rPr lang="en-US" altLang="zh-TW" dirty="0" smtClean="0"/>
              <a:t>: ZDNet</a:t>
            </a:r>
            <a:endParaRPr lang="zh-TW" altLang="en-US" dirty="0"/>
          </a:p>
        </p:txBody>
      </p:sp>
      <p:pic>
        <p:nvPicPr>
          <p:cNvPr id="6146" name="Picture 2" descr="C:\Users\user\Desktop\2011-05-03_005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7" y="2276872"/>
            <a:ext cx="823316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4048" y="3897052"/>
            <a:ext cx="1008112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1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Current States: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Service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Provided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 smtClean="0">
                <a:latin typeface="Adobe 仿宋 Std R" pitchFamily="18" charset="-128"/>
                <a:ea typeface="Adobe 仿宋 Std R" pitchFamily="18" charset="-128"/>
              </a:rPr>
              <a:t>Graduate school program offer inquire</a:t>
            </a:r>
            <a:endParaRPr lang="zh-TW" altLang="en-US" b="1" dirty="0" smtClean="0">
              <a:latin typeface="Adobe 仿宋 Std R" pitchFamily="18" charset="-128"/>
              <a:ea typeface="Adobe 仿宋 Std R" pitchFamily="18" charset="-128"/>
            </a:endParaRPr>
          </a:p>
          <a:p>
            <a:pPr lvl="1"/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Search by school, department, </a:t>
            </a:r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and examinees’ names</a:t>
            </a:r>
          </a:p>
          <a:p>
            <a:pPr lvl="1"/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multiple offers lists.</a:t>
            </a:r>
          </a:p>
          <a:p>
            <a:pPr marL="457200" lvl="1" indent="0">
              <a:buNone/>
            </a:pPr>
            <a:endParaRPr lang="en-US" altLang="zh-TW" sz="3200" dirty="0">
              <a:latin typeface="Adobe 仿宋 Std R" pitchFamily="18" charset="-128"/>
              <a:ea typeface="Adobe 仿宋 Std R" pitchFamily="18" charset="-128"/>
            </a:endParaRPr>
          </a:p>
          <a:p>
            <a:r>
              <a:rPr lang="en-US" altLang="zh-TW" b="1" dirty="0">
                <a:latin typeface="Adobe 仿宋 Std R" pitchFamily="18" charset="-128"/>
                <a:ea typeface="Adobe 仿宋 Std R" pitchFamily="18" charset="-128"/>
              </a:rPr>
              <a:t>Fun </a:t>
            </a:r>
            <a:r>
              <a:rPr lang="en-US" altLang="zh-TW" b="1" dirty="0" smtClean="0">
                <a:latin typeface="Adobe 仿宋 Std R" pitchFamily="18" charset="-128"/>
                <a:ea typeface="Adobe 仿宋 Std R" pitchFamily="18" charset="-128"/>
              </a:rPr>
              <a:t>Statistics</a:t>
            </a:r>
            <a:endParaRPr lang="en-US" altLang="zh-TW" b="1" dirty="0">
              <a:latin typeface="Adobe 仿宋 Std R" pitchFamily="18" charset="-128"/>
              <a:ea typeface="Adobe 仿宋 Std R" pitchFamily="18" charset="-128"/>
            </a:endParaRPr>
          </a:p>
          <a:p>
            <a:pPr lvl="1"/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The most popular school search</a:t>
            </a:r>
          </a:p>
          <a:p>
            <a:pPr lvl="1"/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The </a:t>
            </a:r>
            <a:r>
              <a:rPr lang="en-US" altLang="zh-TW" dirty="0">
                <a:latin typeface="Adobe 仿宋 Std R" pitchFamily="18" charset="-128"/>
                <a:ea typeface="Adobe 仿宋 Std R" pitchFamily="18" charset="-128"/>
              </a:rPr>
              <a:t>examinees who have </a:t>
            </a:r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the most offers</a:t>
            </a:r>
          </a:p>
          <a:p>
            <a:pPr lvl="1"/>
            <a:r>
              <a:rPr lang="en-US" altLang="zh-TW" dirty="0" smtClean="0">
                <a:latin typeface="Adobe 仿宋 Std R" pitchFamily="18" charset="-128"/>
                <a:ea typeface="Adobe 仿宋 Std R" pitchFamily="18" charset="-128"/>
              </a:rPr>
              <a:t>The number one on each list.</a:t>
            </a:r>
          </a:p>
          <a:p>
            <a:pPr marL="457200" lvl="1" indent="0">
              <a:buNone/>
            </a:pPr>
            <a:endParaRPr lang="en-US" altLang="zh-TW" dirty="0" smtClean="0">
              <a:latin typeface="Adobe 仿宋 Std R" pitchFamily="18" charset="-128"/>
              <a:ea typeface="Adobe 仿宋 Std R" pitchFamily="18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3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CTR?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點擊率 </a:t>
            </a:r>
            <a:r>
              <a:rPr lang="en-US" altLang="zh-TW" b="1" dirty="0" smtClean="0"/>
              <a:t>(CTR)</a:t>
            </a:r>
          </a:p>
          <a:p>
            <a:r>
              <a:rPr lang="zh-TW" altLang="en-US" dirty="0" smtClean="0"/>
              <a:t>廣告的點擊次數除以按下連結組後出現之廣告網頁的展示次數。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hlinkClick r:id="rId2"/>
              </a:rPr>
              <a:t> https://www.google.com/adsense/support/bin/answer.py?hl=zh-Hant&amp;answer=32720&amp;ctx=cb&amp;src=cb&amp;cbid=-1v5w730uha3wn&amp;cbrank=2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CPM?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每千次展示成本 </a:t>
            </a:r>
            <a:r>
              <a:rPr lang="en-US" altLang="zh-TW" b="1" dirty="0" smtClean="0"/>
              <a:t>(CPM)</a:t>
            </a:r>
          </a:p>
          <a:p>
            <a:r>
              <a:rPr lang="zh-TW" altLang="en-US" dirty="0" smtClean="0"/>
              <a:t>每千次展示成本 </a:t>
            </a:r>
            <a:r>
              <a:rPr lang="en-US" altLang="zh-TW" dirty="0" smtClean="0"/>
              <a:t>(CPM) </a:t>
            </a:r>
            <a:r>
              <a:rPr lang="zh-TW" altLang="en-US" dirty="0" smtClean="0"/>
              <a:t>是廣告客戶在使用者檢視其廣告 </a:t>
            </a:r>
            <a:r>
              <a:rPr lang="en-US" altLang="zh-TW" dirty="0" smtClean="0"/>
              <a:t>1,000 </a:t>
            </a:r>
            <a:r>
              <a:rPr lang="zh-TW" altLang="en-US" dirty="0" smtClean="0"/>
              <a:t>次後所需支付的金額，而這也會記錄為一次展示。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hlinkClick r:id="rId2"/>
              </a:rPr>
              <a:t>https://www.google.com/adsense/support/bin/answer.py?answer=32726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</a:t>
            </a:r>
            <a:r>
              <a:rPr lang="en-US" altLang="zh-TW" dirty="0" err="1" smtClean="0"/>
              <a:t>Ecpm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有效每次展示成本 </a:t>
            </a:r>
            <a:r>
              <a:rPr lang="en-US" altLang="zh-TW" b="1" dirty="0" smtClean="0"/>
              <a:t>(</a:t>
            </a:r>
            <a:r>
              <a:rPr lang="en-US" altLang="zh-TW" b="1" dirty="0" err="1" smtClean="0"/>
              <a:t>Ecpm</a:t>
            </a:r>
            <a:r>
              <a:rPr lang="en-US" altLang="zh-TW" b="1" dirty="0" smtClean="0"/>
              <a:t>)</a:t>
            </a:r>
          </a:p>
          <a:p>
            <a:pPr lvl="1"/>
            <a:r>
              <a:rPr lang="zh-TW" altLang="en-US" dirty="0" smtClean="0"/>
              <a:t>每千次展示的收益，或是有效每次展示成本，是您收到 </a:t>
            </a:r>
            <a:r>
              <a:rPr lang="en-US" altLang="zh-TW" dirty="0" smtClean="0"/>
              <a:t>1000 </a:t>
            </a:r>
            <a:r>
              <a:rPr lang="zh-TW" altLang="en-US" dirty="0" smtClean="0"/>
              <a:t>次展示時可賺取收益的估計值。 例如，如果您從 </a:t>
            </a:r>
            <a:r>
              <a:rPr lang="en-US" altLang="zh-TW" dirty="0" smtClean="0"/>
              <a:t>100 </a:t>
            </a:r>
            <a:r>
              <a:rPr lang="zh-TW" altLang="en-US" dirty="0" smtClean="0"/>
              <a:t>次展示中賺取美金一元，有效每次展示成本為美金 </a:t>
            </a:r>
            <a:r>
              <a:rPr lang="en-US" altLang="zh-TW" dirty="0" smtClean="0"/>
              <a:t>$10.00 </a:t>
            </a:r>
            <a:r>
              <a:rPr lang="zh-TW" altLang="en-US" dirty="0" smtClean="0"/>
              <a:t>元 </a:t>
            </a:r>
            <a:r>
              <a:rPr lang="en-US" altLang="zh-TW" dirty="0" smtClean="0"/>
              <a:t>($1/100 </a:t>
            </a:r>
            <a:r>
              <a:rPr lang="zh-TW" altLang="en-US" dirty="0" smtClean="0"/>
              <a:t>次展示 </a:t>
            </a:r>
            <a:r>
              <a:rPr lang="en-US" altLang="zh-TW" dirty="0" smtClean="0"/>
              <a:t>X 1000 </a:t>
            </a:r>
            <a:r>
              <a:rPr lang="zh-TW" altLang="en-US" dirty="0" smtClean="0"/>
              <a:t>次展示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 請注意，這只是估算；您得到的展示次數愈多，估計值就愈精確。 </a:t>
            </a:r>
            <a:endParaRPr lang="en-US" altLang="zh-TW" dirty="0" smtClean="0"/>
          </a:p>
          <a:p>
            <a:r>
              <a:rPr lang="en-US" altLang="zh-TW" dirty="0" smtClean="0">
                <a:hlinkClick r:id="rId2"/>
              </a:rPr>
              <a:t>http://www.google.com/adsense/support/bin/answer.py?hl=b5&amp;answer=81567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 smtClean="0"/>
              <a:t>我是透過點擊次數還是曝光次數賺取收益？</a:t>
            </a:r>
          </a:p>
          <a:p>
            <a:r>
              <a:rPr lang="zh-TW" altLang="en-US" dirty="0" smtClean="0"/>
              <a:t>賺取收益的途徑取決於在您網站上顯示的廣告類型。您可以透過</a:t>
            </a:r>
            <a:r>
              <a:rPr lang="zh-TW" altLang="en-US" dirty="0" smtClean="0">
                <a:hlinkClick r:id="rId2"/>
              </a:rPr>
              <a:t>單次點擊出價 </a:t>
            </a:r>
            <a:r>
              <a:rPr lang="en-US" altLang="zh-TW" dirty="0" smtClean="0">
                <a:hlinkClick r:id="rId2"/>
              </a:rPr>
              <a:t>(CPC)</a:t>
            </a:r>
            <a:r>
              <a:rPr lang="zh-TW" altLang="en-US" dirty="0" smtClean="0"/>
              <a:t> 廣告的有效點擊次數和</a:t>
            </a:r>
            <a:r>
              <a:rPr lang="zh-TW" altLang="en-US" dirty="0" smtClean="0">
                <a:hlinkClick r:id="rId3"/>
              </a:rPr>
              <a:t>千次曝光出價 </a:t>
            </a:r>
            <a:r>
              <a:rPr lang="en-US" altLang="zh-TW" dirty="0" smtClean="0">
                <a:hlinkClick r:id="rId3"/>
              </a:rPr>
              <a:t>(CPM)</a:t>
            </a:r>
            <a:r>
              <a:rPr lang="zh-TW" altLang="en-US" dirty="0" smtClean="0"/>
              <a:t> 廣告的有效曝光次數而獲得收益。請注意，系統預設會顯示單次點擊出價 </a:t>
            </a:r>
            <a:r>
              <a:rPr lang="en-US" altLang="zh-TW" dirty="0" smtClean="0"/>
              <a:t>(CPC) </a:t>
            </a:r>
            <a:r>
              <a:rPr lang="zh-TW" altLang="en-US" dirty="0" smtClean="0"/>
              <a:t>廣告，</a:t>
            </a:r>
            <a:r>
              <a:rPr lang="zh-TW" altLang="en-US" dirty="0" smtClean="0">
                <a:solidFill>
                  <a:srgbClr val="FF0000"/>
                </a:solidFill>
              </a:rPr>
              <a:t>但只有當某個廣告客戶希望透過</a:t>
            </a:r>
            <a:r>
              <a:rPr lang="zh-TW" altLang="en-US" dirty="0" smtClean="0">
                <a:solidFill>
                  <a:srgbClr val="FF0000"/>
                </a:solidFill>
                <a:hlinkClick r:id="rId4"/>
              </a:rPr>
              <a:t>指定刊登位置</a:t>
            </a:r>
            <a:r>
              <a:rPr lang="zh-TW" altLang="en-US" dirty="0" smtClean="0">
                <a:solidFill>
                  <a:srgbClr val="FF0000"/>
                </a:solidFill>
              </a:rPr>
              <a:t>在您的網站上投放廣告而進行出價時，才會顯示千次曝光出價 </a:t>
            </a:r>
            <a:r>
              <a:rPr lang="en-US" altLang="zh-TW" dirty="0" smtClean="0">
                <a:solidFill>
                  <a:srgbClr val="FF0000"/>
                </a:solidFill>
              </a:rPr>
              <a:t>(CPM) </a:t>
            </a:r>
            <a:r>
              <a:rPr lang="zh-TW" altLang="en-US" dirty="0" smtClean="0">
                <a:solidFill>
                  <a:srgbClr val="FF0000"/>
                </a:solidFill>
              </a:rPr>
              <a:t>廣</a:t>
            </a:r>
            <a:r>
              <a:rPr lang="zh-TW" altLang="en-US" dirty="0" smtClean="0"/>
              <a:t>告。目前您無法要求在網站上顯示千次曝光出價 </a:t>
            </a:r>
            <a:r>
              <a:rPr lang="en-US" altLang="zh-TW" dirty="0" smtClean="0"/>
              <a:t>(CPM) </a:t>
            </a:r>
            <a:r>
              <a:rPr lang="zh-TW" altLang="en-US" dirty="0" smtClean="0"/>
              <a:t>廣告，或是將帳戶設定為僅以曝光次數計算款項。</a:t>
            </a:r>
            <a:endParaRPr lang="en-US" altLang="zh-TW" dirty="0" smtClean="0"/>
          </a:p>
          <a:p>
            <a:r>
              <a:rPr lang="en-US" altLang="zh-TW" dirty="0" smtClean="0">
                <a:hlinkClick r:id="rId5"/>
              </a:rPr>
              <a:t>http://www.google.com/support/adsense/bin/answer.py?hl=zh-Hant&amp;answer=59136&amp;ctx=cb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b="1" dirty="0" smtClean="0"/>
              <a:t>千次曝光出價或單次點擊出價</a:t>
            </a:r>
          </a:p>
          <a:p>
            <a:pPr lvl="1"/>
            <a:r>
              <a:rPr lang="zh-TW" altLang="en-US" dirty="0" smtClean="0"/>
              <a:t>透過 </a:t>
            </a:r>
            <a:r>
              <a:rPr lang="en-US" altLang="zh-TW" dirty="0" err="1" smtClean="0"/>
              <a:t>AdWords</a:t>
            </a:r>
            <a:r>
              <a:rPr lang="en-US" altLang="zh-TW" dirty="0" smtClean="0"/>
              <a:t> </a:t>
            </a:r>
            <a:r>
              <a:rPr lang="zh-TW" altLang="en-US" dirty="0" smtClean="0"/>
              <a:t>競價管理 </a:t>
            </a:r>
            <a:r>
              <a:rPr lang="en-US" altLang="zh-TW" dirty="0" smtClean="0"/>
              <a:t>YouTube </a:t>
            </a:r>
            <a:r>
              <a:rPr lang="zh-TW" altLang="en-US" dirty="0" smtClean="0"/>
              <a:t>刊登位置時，廣告客戶可以根據自己的廣告活動目標，選擇採用單次點擊出價或是千次曝光出價。如果選擇單次點擊出價，只有當使用者按下廣告時，才需要付費。相對地，如果選擇千次曝光出價，每次對使用者顯示廣告時，就必須付費。千次曝光出價會同時考量您的出價</a:t>
            </a:r>
            <a:r>
              <a:rPr lang="zh-TW" altLang="en-US" dirty="0" smtClean="0">
                <a:hlinkClick r:id="rId2"/>
              </a:rPr>
              <a:t>到達網頁品質</a:t>
            </a:r>
            <a:r>
              <a:rPr lang="zh-TW" altLang="en-US" dirty="0" smtClean="0"/>
              <a:t>。使用單次點擊出價時，點閱率也會納入考量。</a:t>
            </a:r>
          </a:p>
          <a:p>
            <a:r>
              <a:rPr lang="zh-TW" altLang="en-US" b="1" dirty="0" smtClean="0"/>
              <a:t>適合單次點擊出價的廣告客戶</a:t>
            </a:r>
            <a:r>
              <a:rPr lang="zh-TW" altLang="en-US" dirty="0" smtClean="0"/>
              <a:t>：</a:t>
            </a:r>
          </a:p>
          <a:p>
            <a:pPr lvl="1"/>
            <a:r>
              <a:rPr lang="zh-TW" altLang="en-US" dirty="0" smtClean="0"/>
              <a:t>有既定的投資報酬率目標。</a:t>
            </a:r>
          </a:p>
          <a:p>
            <a:pPr lvl="1"/>
            <a:r>
              <a:rPr lang="zh-TW" altLang="en-US" dirty="0" smtClean="0"/>
              <a:t>想要提高網站流量。</a:t>
            </a:r>
          </a:p>
          <a:p>
            <a:pPr lvl="1"/>
            <a:r>
              <a:rPr lang="zh-TW" altLang="en-US" dirty="0" smtClean="0"/>
              <a:t>想要使用 </a:t>
            </a:r>
            <a:r>
              <a:rPr lang="en-US" altLang="zh-TW" dirty="0" err="1" smtClean="0"/>
              <a:t>AdWords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</a:t>
            </a:r>
            <a:r>
              <a:rPr lang="zh-TW" altLang="en-US" dirty="0" smtClean="0">
                <a:hlinkClick r:id="rId3"/>
              </a:rPr>
              <a:t>轉換最佳化工具</a:t>
            </a:r>
            <a:r>
              <a:rPr lang="zh-TW" altLang="en-US" dirty="0" smtClean="0"/>
              <a:t>。</a:t>
            </a:r>
          </a:p>
          <a:p>
            <a:r>
              <a:rPr lang="zh-TW" altLang="en-US" b="1" dirty="0" smtClean="0"/>
              <a:t>適合千次曝光出價的廣告客戶</a:t>
            </a:r>
            <a:r>
              <a:rPr lang="zh-TW" altLang="en-US" dirty="0" smtClean="0"/>
              <a:t>：</a:t>
            </a:r>
          </a:p>
          <a:p>
            <a:pPr lvl="1"/>
            <a:r>
              <a:rPr lang="zh-TW" altLang="en-US" dirty="0" smtClean="0"/>
              <a:t>想要擴大觸及範圍。</a:t>
            </a:r>
          </a:p>
          <a:p>
            <a:pPr lvl="1"/>
            <a:r>
              <a:rPr lang="zh-TW" altLang="en-US" dirty="0" smtClean="0"/>
              <a:t>想要提高廣告的曝光率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http://adwords.google.com/support/aw/bin/answer.py?hl=zh-Hant&amp;answer=173976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71753" y="324433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網站的廣告資料</a:t>
            </a:r>
            <a:endParaRPr lang="zh-TW" altLang="en-US" dirty="0"/>
          </a:p>
        </p:txBody>
      </p:sp>
      <p:pic>
        <p:nvPicPr>
          <p:cNvPr id="4103" name="Picture 7" descr="C:\Users\Lee power\Desktop\新增資料夾 (3)\網站的廣告資料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206" y="260648"/>
            <a:ext cx="6507162" cy="5448301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>
            <a:off x="35496" y="5805264"/>
            <a:ext cx="9011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hlinkClick r:id="rId4"/>
              </a:rPr>
              <a:t>http://www.google.com/support/forum/p/adsense/thread?tid=38c2f8d06c54cedd&amp;hl=zh-TW</a:t>
            </a:r>
            <a:endParaRPr lang="en-US" altLang="zh-TW" dirty="0" smtClean="0"/>
          </a:p>
          <a:p>
            <a:r>
              <a:rPr lang="en-US" altLang="zh-TW" dirty="0" smtClean="0">
                <a:hlinkClick r:id="rId5"/>
              </a:rPr>
              <a:t>http://img69.imageshack.us/img69/566/20100114154830.png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2751" r="17624" b="38188"/>
          <a:stretch>
            <a:fillRect/>
          </a:stretch>
        </p:blipFill>
        <p:spPr bwMode="auto">
          <a:xfrm>
            <a:off x="114704" y="1412776"/>
            <a:ext cx="89217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b="5869"/>
          <a:stretch/>
        </p:blipFill>
        <p:spPr>
          <a:xfrm>
            <a:off x="179512" y="44624"/>
            <a:ext cx="4644008" cy="6750187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0" y="5264858"/>
            <a:ext cx="4328634" cy="1369571"/>
            <a:chOff x="4572000" y="5264858"/>
            <a:chExt cx="4328634" cy="1369571"/>
          </a:xfrm>
        </p:grpSpPr>
        <p:pic>
          <p:nvPicPr>
            <p:cNvPr id="9" name="Picture 2" descr="C:\Users\a\Desktop\2011-05-25_151756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7" t="11684"/>
            <a:stretch/>
          </p:blipFill>
          <p:spPr bwMode="auto">
            <a:xfrm>
              <a:off x="4572000" y="5854534"/>
              <a:ext cx="4328634" cy="779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788024" y="59399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新細明體" pitchFamily="18" charset="-120"/>
                  <a:ea typeface="新細明體" pitchFamily="18" charset="-120"/>
                </a:rPr>
                <a:t>國立中興大學</a:t>
              </a:r>
              <a:endParaRPr lang="zh-TW" altLang="en-US" b="1" dirty="0">
                <a:latin typeface="新細明體" pitchFamily="18" charset="-120"/>
                <a:ea typeface="新細明體" pitchFamily="18" charset="-120"/>
              </a:endParaRPr>
            </a:p>
          </p:txBody>
        </p:sp>
        <p:pic>
          <p:nvPicPr>
            <p:cNvPr id="1026" name="Picture 2" descr="C:\Users\a\Desktop\2011-05-25_151756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67" r="62123"/>
            <a:stretch/>
          </p:blipFill>
          <p:spPr bwMode="auto">
            <a:xfrm>
              <a:off x="4808437" y="5264858"/>
              <a:ext cx="2078078" cy="609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9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23609" r="11518"/>
          <a:stretch/>
        </p:blipFill>
        <p:spPr>
          <a:xfrm>
            <a:off x="179512" y="1772816"/>
            <a:ext cx="8802257" cy="4032448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163872" y="548680"/>
            <a:ext cx="6459993" cy="720080"/>
            <a:chOff x="1163872" y="548680"/>
            <a:chExt cx="6459993" cy="720080"/>
          </a:xfrm>
        </p:grpSpPr>
        <p:pic>
          <p:nvPicPr>
            <p:cNvPr id="2050" name="Picture 2" descr="C:\Users\a\Desktop\2011-05-25_151756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48"/>
            <a:stretch/>
          </p:blipFill>
          <p:spPr bwMode="auto">
            <a:xfrm>
              <a:off x="1163872" y="548680"/>
              <a:ext cx="6459993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851920" y="620688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新細明體" pitchFamily="18" charset="-120"/>
                  <a:ea typeface="新細明體" pitchFamily="18" charset="-120"/>
                </a:rPr>
                <a:t>科管所</a:t>
              </a:r>
              <a:endParaRPr lang="zh-TW" altLang="en-US" b="1" dirty="0">
                <a:latin typeface="新細明體" pitchFamily="18" charset="-12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9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t="3445" r="36263" b="58867"/>
          <a:stretch/>
        </p:blipFill>
        <p:spPr>
          <a:xfrm>
            <a:off x="27478" y="18454"/>
            <a:ext cx="3565299" cy="672291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91880" y="908719"/>
            <a:ext cx="432048" cy="2553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91880" y="3795958"/>
            <a:ext cx="432048" cy="28406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7116" y="908719"/>
            <a:ext cx="3244764" cy="2887239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4046"/>
            <a:ext cx="5011063" cy="547260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7</a:t>
            </a:fld>
            <a:endParaRPr lang="zh-TW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563888" y="260648"/>
            <a:ext cx="5531538" cy="648071"/>
            <a:chOff x="3563888" y="260648"/>
            <a:chExt cx="5531538" cy="648071"/>
          </a:xfrm>
        </p:grpSpPr>
        <p:pic>
          <p:nvPicPr>
            <p:cNvPr id="3074" name="Picture 2" descr="C:\Users\a\Desktop\2011-05-25_151756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6"/>
            <a:stretch/>
          </p:blipFill>
          <p:spPr bwMode="auto">
            <a:xfrm>
              <a:off x="3563888" y="260648"/>
              <a:ext cx="5531538" cy="648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68144" y="384919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latin typeface="新細明體" pitchFamily="18" charset="-120"/>
                  <a:ea typeface="新細明體" pitchFamily="18" charset="-120"/>
                </a:rPr>
                <a:t>中興大學  科管所</a:t>
              </a:r>
              <a:endParaRPr lang="zh-TW" altLang="en-US" sz="1400" b="1" dirty="0">
                <a:latin typeface="新細明體" pitchFamily="18" charset="-12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5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67544" y="1628799"/>
            <a:ext cx="8352928" cy="5044039"/>
            <a:chOff x="467544" y="1628799"/>
            <a:chExt cx="8352928" cy="5044039"/>
          </a:xfrm>
        </p:grpSpPr>
        <p:grpSp>
          <p:nvGrpSpPr>
            <p:cNvPr id="20" name="Group 19"/>
            <p:cNvGrpSpPr/>
            <p:nvPr/>
          </p:nvGrpSpPr>
          <p:grpSpPr>
            <a:xfrm>
              <a:off x="467544" y="1628799"/>
              <a:ext cx="8352928" cy="5044039"/>
              <a:chOff x="467544" y="1628799"/>
              <a:chExt cx="8352928" cy="504403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1628799"/>
                <a:ext cx="8352928" cy="5044039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331640" y="2852936"/>
                <a:ext cx="936104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68796" y="3573016"/>
                <a:ext cx="936104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68796" y="4221088"/>
                <a:ext cx="936104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304422" y="4941168"/>
                <a:ext cx="936104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04422" y="5589240"/>
                <a:ext cx="936104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259632" y="2802414"/>
              <a:ext cx="1008112" cy="3146866"/>
              <a:chOff x="1259632" y="2802414"/>
              <a:chExt cx="1008112" cy="314686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59632" y="2802414"/>
                <a:ext cx="1008112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 smtClean="0">
                    <a:latin typeface="新細明體" pitchFamily="18" charset="-120"/>
                    <a:ea typeface="新細明體" pitchFamily="18" charset="-120"/>
                  </a:rPr>
                  <a:t>林小明</a:t>
                </a:r>
                <a:endParaRPr lang="zh-TW" altLang="en-US" sz="1600" b="1" dirty="0">
                  <a:latin typeface="新細明體" pitchFamily="18" charset="-120"/>
                  <a:ea typeface="新細明體" pitchFamily="18" charset="-12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9632" y="3522494"/>
                <a:ext cx="1008112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1600" b="1">
                    <a:latin typeface="新細明體" pitchFamily="18" charset="-120"/>
                    <a:ea typeface="新細明體" pitchFamily="18" charset="-120"/>
                  </a:defRPr>
                </a:lvl1pPr>
              </a:lstStyle>
              <a:p>
                <a:r>
                  <a:rPr lang="zh-TW" altLang="en-US" dirty="0"/>
                  <a:t>林小明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259632" y="4195827"/>
                <a:ext cx="1008112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1600" b="1">
                    <a:latin typeface="新細明體" pitchFamily="18" charset="-120"/>
                    <a:ea typeface="新細明體" pitchFamily="18" charset="-120"/>
                  </a:defRPr>
                </a:lvl1pPr>
              </a:lstStyle>
              <a:p>
                <a:r>
                  <a:rPr lang="zh-TW" altLang="en-US" dirty="0"/>
                  <a:t>林小明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59632" y="5610726"/>
                <a:ext cx="1008112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1600" b="1">
                    <a:latin typeface="新細明體" pitchFamily="18" charset="-120"/>
                    <a:ea typeface="新細明體" pitchFamily="18" charset="-120"/>
                  </a:defRPr>
                </a:lvl1pPr>
              </a:lstStyle>
              <a:p>
                <a:r>
                  <a:rPr lang="zh-TW" altLang="en-US" dirty="0"/>
                  <a:t>林小明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59632" y="4890646"/>
                <a:ext cx="1008112" cy="3385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zh-TW"/>
                </a:defPPr>
                <a:lvl1pPr>
                  <a:defRPr sz="1600" b="1">
                    <a:latin typeface="新細明體" pitchFamily="18" charset="-120"/>
                    <a:ea typeface="新細明體" pitchFamily="18" charset="-120"/>
                  </a:defRPr>
                </a:lvl1pPr>
              </a:lstStyle>
              <a:p>
                <a:r>
                  <a:rPr lang="zh-TW" altLang="en-US" dirty="0"/>
                  <a:t>林小明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403648" y="674965"/>
            <a:ext cx="6559330" cy="737811"/>
            <a:chOff x="1268796" y="786189"/>
            <a:chExt cx="6559330" cy="737811"/>
          </a:xfrm>
        </p:grpSpPr>
        <p:pic>
          <p:nvPicPr>
            <p:cNvPr id="4098" name="Picture 2" descr="C:\Users\a\Desktop\2011-05-25_151756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7"/>
            <a:stretch/>
          </p:blipFill>
          <p:spPr bwMode="auto">
            <a:xfrm>
              <a:off x="1268796" y="786189"/>
              <a:ext cx="6559330" cy="737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995936" y="90872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 smtClean="0">
                  <a:latin typeface="新細明體" pitchFamily="18" charset="-120"/>
                  <a:ea typeface="新細明體" pitchFamily="18" charset="-120"/>
                </a:rPr>
                <a:t>林小明</a:t>
              </a:r>
              <a:endParaRPr lang="zh-TW" altLang="en-US" sz="1600" b="1" dirty="0">
                <a:latin typeface="新細明體" pitchFamily="18" charset="-12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5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</a:rPr>
              <a:t>Current States: Service Provided - 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Fun 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仿宋 Std R" pitchFamily="18" charset="-128"/>
                <a:ea typeface="Adobe 仿宋 Std R" pitchFamily="18" charset="-128"/>
                <a:cs typeface="+mn-cs"/>
              </a:rPr>
              <a:t>Statistics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仿宋 Std R" pitchFamily="18" charset="-128"/>
              <a:ea typeface="Adobe 仿宋 Std R" pitchFamily="18" charset="-128"/>
              <a:cs typeface="+mn-cs"/>
            </a:endParaRPr>
          </a:p>
        </p:txBody>
      </p:sp>
      <p:pic>
        <p:nvPicPr>
          <p:cNvPr id="1029" name="Picture 5" descr="C:\Users\user\Desktop\2011-05-04_002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8" y="1548209"/>
            <a:ext cx="8314028" cy="5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11-05-04_0914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12347" r="13915"/>
          <a:stretch/>
        </p:blipFill>
        <p:spPr bwMode="auto">
          <a:xfrm>
            <a:off x="827583" y="2276872"/>
            <a:ext cx="7845635" cy="44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36096" y="2423928"/>
            <a:ext cx="2952328" cy="1149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5699-019B-454A-8CE7-CB19F609388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2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2053</Words>
  <Application>Microsoft Office PowerPoint</Application>
  <PresentationFormat>On-screen Show (4:3)</PresentationFormat>
  <Paragraphs>458</Paragraphs>
  <Slides>46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Outline</vt:lpstr>
      <vt:lpstr>Current</vt:lpstr>
      <vt:lpstr>Current States: Service Provided</vt:lpstr>
      <vt:lpstr>PowerPoint Presentation</vt:lpstr>
      <vt:lpstr>PowerPoint Presentation</vt:lpstr>
      <vt:lpstr>PowerPoint Presentation</vt:lpstr>
      <vt:lpstr>PowerPoint Presentation</vt:lpstr>
      <vt:lpstr>Current States: Service Provided - Fun Statistics</vt:lpstr>
      <vt:lpstr>Current States: Service Provided - Fun Statistics</vt:lpstr>
      <vt:lpstr>Current States: Business Model</vt:lpstr>
      <vt:lpstr>Current States: Competitors</vt:lpstr>
      <vt:lpstr>Future </vt:lpstr>
      <vt:lpstr>Future Direction: Service Provided</vt:lpstr>
      <vt:lpstr>Future Direction: Service Provided - Smart Phone Apps</vt:lpstr>
      <vt:lpstr>Future Direction: Business Model</vt:lpstr>
      <vt:lpstr>Future Direction: Cash Flow</vt:lpstr>
      <vt:lpstr>Future Direction: Financial Source</vt:lpstr>
      <vt:lpstr>Future Direction: Financial Source</vt:lpstr>
      <vt:lpstr>Future Direction: Financial Source</vt:lpstr>
      <vt:lpstr>Future Direction: Financial Source - Profit</vt:lpstr>
      <vt:lpstr>Conclusion</vt:lpstr>
      <vt:lpstr>Reference</vt:lpstr>
      <vt:lpstr>PowerPoint Presentation</vt:lpstr>
      <vt:lpstr>appendix</vt:lpstr>
      <vt:lpstr>Year 1 Maintenance Fee</vt:lpstr>
      <vt:lpstr>Year 2 Maintenance Fee</vt:lpstr>
      <vt:lpstr>Year 3 Maintenance Fee</vt:lpstr>
      <vt:lpstr>My Next Development fee</vt:lpstr>
      <vt:lpstr>Year 1 Google AdSense Revenue</vt:lpstr>
      <vt:lpstr>PowerPoint Presentation</vt:lpstr>
      <vt:lpstr>Year 2 Google AdSense Revenue</vt:lpstr>
      <vt:lpstr>Year 3 Google AdSense Revenue</vt:lpstr>
      <vt:lpstr>Android Apps Development Fee</vt:lpstr>
      <vt:lpstr>Year 1 App Download Revenue</vt:lpstr>
      <vt:lpstr>Year 2 App Download Revenue</vt:lpstr>
      <vt:lpstr>Year 3 App Download Revenue</vt:lpstr>
      <vt:lpstr>Apps Registration Fee</vt:lpstr>
      <vt:lpstr>Apps Commission</vt:lpstr>
      <vt:lpstr>What is CTR?</vt:lpstr>
      <vt:lpstr>What is CPM?</vt:lpstr>
      <vt:lpstr>What is Ecpm?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MyNext</dc:title>
  <dc:creator>user</dc:creator>
  <cp:lastModifiedBy>Andrea</cp:lastModifiedBy>
  <cp:revision>333</cp:revision>
  <dcterms:created xsi:type="dcterms:W3CDTF">2011-05-01T07:30:23Z</dcterms:created>
  <dcterms:modified xsi:type="dcterms:W3CDTF">2011-05-25T17:00:30Z</dcterms:modified>
</cp:coreProperties>
</file>